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Lst>
  <p:notesMasterIdLst>
    <p:notesMasterId r:id="rId118"/>
  </p:notesMasterIdLst>
  <p:sldIdLst>
    <p:sldId id="443" r:id="rId6"/>
    <p:sldId id="257" r:id="rId7"/>
    <p:sldId id="501" r:id="rId8"/>
    <p:sldId id="405" r:id="rId9"/>
    <p:sldId id="660" r:id="rId10"/>
    <p:sldId id="661" r:id="rId11"/>
    <p:sldId id="517" r:id="rId12"/>
    <p:sldId id="519" r:id="rId13"/>
    <p:sldId id="663" r:id="rId14"/>
    <p:sldId id="662" r:id="rId15"/>
    <p:sldId id="664" r:id="rId16"/>
    <p:sldId id="812" r:id="rId17"/>
    <p:sldId id="515" r:id="rId18"/>
    <p:sldId id="516" r:id="rId19"/>
    <p:sldId id="813" r:id="rId20"/>
    <p:sldId id="814" r:id="rId21"/>
    <p:sldId id="815" r:id="rId22"/>
    <p:sldId id="816" r:id="rId23"/>
    <p:sldId id="817" r:id="rId24"/>
    <p:sldId id="818" r:id="rId25"/>
    <p:sldId id="819" r:id="rId26"/>
    <p:sldId id="820" r:id="rId27"/>
    <p:sldId id="873" r:id="rId28"/>
    <p:sldId id="874" r:id="rId29"/>
    <p:sldId id="875" r:id="rId30"/>
    <p:sldId id="822" r:id="rId31"/>
    <p:sldId id="823" r:id="rId32"/>
    <p:sldId id="824" r:id="rId33"/>
    <p:sldId id="825" r:id="rId34"/>
    <p:sldId id="826" r:id="rId35"/>
    <p:sldId id="827" r:id="rId36"/>
    <p:sldId id="828" r:id="rId37"/>
    <p:sldId id="830" r:id="rId38"/>
    <p:sldId id="831" r:id="rId39"/>
    <p:sldId id="832" r:id="rId40"/>
    <p:sldId id="833" r:id="rId41"/>
    <p:sldId id="834" r:id="rId42"/>
    <p:sldId id="835" r:id="rId43"/>
    <p:sldId id="836" r:id="rId44"/>
    <p:sldId id="837" r:id="rId45"/>
    <p:sldId id="838" r:id="rId46"/>
    <p:sldId id="839" r:id="rId47"/>
    <p:sldId id="840" r:id="rId48"/>
    <p:sldId id="841" r:id="rId49"/>
    <p:sldId id="842" r:id="rId50"/>
    <p:sldId id="843" r:id="rId51"/>
    <p:sldId id="844" r:id="rId52"/>
    <p:sldId id="845" r:id="rId53"/>
    <p:sldId id="857" r:id="rId54"/>
    <p:sldId id="847" r:id="rId55"/>
    <p:sldId id="848" r:id="rId56"/>
    <p:sldId id="858" r:id="rId57"/>
    <p:sldId id="859" r:id="rId58"/>
    <p:sldId id="860" r:id="rId59"/>
    <p:sldId id="861" r:id="rId60"/>
    <p:sldId id="862" r:id="rId61"/>
    <p:sldId id="863" r:id="rId62"/>
    <p:sldId id="864" r:id="rId63"/>
    <p:sldId id="865" r:id="rId64"/>
    <p:sldId id="866" r:id="rId65"/>
    <p:sldId id="867" r:id="rId66"/>
    <p:sldId id="849" r:id="rId67"/>
    <p:sldId id="850" r:id="rId68"/>
    <p:sldId id="851" r:id="rId69"/>
    <p:sldId id="852" r:id="rId70"/>
    <p:sldId id="853" r:id="rId71"/>
    <p:sldId id="854" r:id="rId72"/>
    <p:sldId id="868" r:id="rId73"/>
    <p:sldId id="869" r:id="rId74"/>
    <p:sldId id="876" r:id="rId75"/>
    <p:sldId id="877" r:id="rId76"/>
    <p:sldId id="878" r:id="rId77"/>
    <p:sldId id="870" r:id="rId78"/>
    <p:sldId id="872" r:id="rId79"/>
    <p:sldId id="855" r:id="rId80"/>
    <p:sldId id="856" r:id="rId81"/>
    <p:sldId id="879" r:id="rId82"/>
    <p:sldId id="880" r:id="rId83"/>
    <p:sldId id="881" r:id="rId84"/>
    <p:sldId id="882" r:id="rId85"/>
    <p:sldId id="883" r:id="rId86"/>
    <p:sldId id="885" r:id="rId87"/>
    <p:sldId id="886" r:id="rId88"/>
    <p:sldId id="887" r:id="rId89"/>
    <p:sldId id="888" r:id="rId90"/>
    <p:sldId id="889" r:id="rId91"/>
    <p:sldId id="890" r:id="rId92"/>
    <p:sldId id="891" r:id="rId93"/>
    <p:sldId id="892" r:id="rId94"/>
    <p:sldId id="893" r:id="rId95"/>
    <p:sldId id="894" r:id="rId96"/>
    <p:sldId id="895" r:id="rId97"/>
    <p:sldId id="896" r:id="rId98"/>
    <p:sldId id="899" r:id="rId99"/>
    <p:sldId id="900" r:id="rId100"/>
    <p:sldId id="901" r:id="rId101"/>
    <p:sldId id="902" r:id="rId102"/>
    <p:sldId id="903" r:id="rId103"/>
    <p:sldId id="904" r:id="rId104"/>
    <p:sldId id="906" r:id="rId105"/>
    <p:sldId id="907" r:id="rId106"/>
    <p:sldId id="905" r:id="rId107"/>
    <p:sldId id="908" r:id="rId108"/>
    <p:sldId id="909" r:id="rId109"/>
    <p:sldId id="911" r:id="rId110"/>
    <p:sldId id="910" r:id="rId111"/>
    <p:sldId id="912" r:id="rId112"/>
    <p:sldId id="913" r:id="rId113"/>
    <p:sldId id="915" r:id="rId114"/>
    <p:sldId id="916" r:id="rId115"/>
    <p:sldId id="914" r:id="rId116"/>
    <p:sldId id="713" r:id="rId117"/>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a:srgbClr val="B40000"/>
    <a:srgbClr val="7FA3CF"/>
    <a:srgbClr val="3F7FFF"/>
    <a:srgbClr val="6F93DB"/>
    <a:srgbClr val="6D9EFF"/>
    <a:srgbClr val="538CFF"/>
    <a:srgbClr val="6699FF"/>
    <a:srgbClr val="0000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autoAdjust="0"/>
    <p:restoredTop sz="94395" autoAdjust="0"/>
  </p:normalViewPr>
  <p:slideViewPr>
    <p:cSldViewPr>
      <p:cViewPr varScale="1">
        <p:scale>
          <a:sx n="58" d="100"/>
          <a:sy n="58" d="100"/>
        </p:scale>
        <p:origin x="300" y="52"/>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3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notesMaster" Target="notesMasters/notesMaster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presProps" Target="presProps.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7F2E55-4594-B442-A790-ACE0B73066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67FB903-458E-4BBC-846D-746490F45C48}">
      <dgm:prSet custT="1"/>
      <dgm:spPr/>
      <dgm:t>
        <a:bodyPr/>
        <a:lstStyle/>
        <a:p>
          <a:pPr>
            <a:buNone/>
          </a:pPr>
          <a:r>
            <a:rPr lang="en-US" sz="2400" b="1" dirty="0"/>
            <a:t>Forwarding</a:t>
          </a:r>
          <a:r>
            <a:rPr lang="en-US" sz="2400" dirty="0"/>
            <a:t> is the act of </a:t>
          </a:r>
          <a:r>
            <a:rPr lang="en-US" sz="2400" b="1" dirty="0"/>
            <a:t>moving packets from an incoming interface to the appropriate outgoing interface</a:t>
          </a:r>
          <a:r>
            <a:rPr lang="en-US" sz="2400" dirty="0"/>
            <a:t> on a router or switch based on the routing table.</a:t>
          </a:r>
        </a:p>
      </dgm:t>
    </dgm:pt>
    <dgm:pt modelId="{19141E02-5CBE-464D-B912-B213D534A6BE}" type="parTrans" cxnId="{F669A780-C5A8-466B-B081-272D85824657}">
      <dgm:prSet/>
      <dgm:spPr/>
      <dgm:t>
        <a:bodyPr/>
        <a:lstStyle/>
        <a:p>
          <a:endParaRPr lang="en-IN"/>
        </a:p>
      </dgm:t>
    </dgm:pt>
    <dgm:pt modelId="{6EA92996-3510-4474-890B-AE446F7659C3}" type="sibTrans" cxnId="{F669A780-C5A8-466B-B081-272D85824657}">
      <dgm:prSet/>
      <dgm:spPr/>
      <dgm:t>
        <a:bodyPr/>
        <a:lstStyle/>
        <a:p>
          <a:endParaRPr lang="en-IN"/>
        </a:p>
      </dgm:t>
    </dgm:pt>
    <dgm:pt modelId="{49788769-49EC-478F-8C72-2EBF00D350CB}">
      <dgm:prSet custT="1"/>
      <dgm:spPr/>
      <dgm:t>
        <a:bodyPr/>
        <a:lstStyle/>
        <a:p>
          <a:pPr>
            <a:buNone/>
          </a:pPr>
          <a:r>
            <a:rPr lang="en-IN" sz="2800"/>
            <a:t>Key difference from routing:</a:t>
          </a:r>
        </a:p>
      </dgm:t>
    </dgm:pt>
    <dgm:pt modelId="{B8EA0183-81AF-4671-BC92-487A3753B50F}" type="parTrans" cxnId="{C3CBFB81-E447-4B40-B341-3EB0842E630D}">
      <dgm:prSet/>
      <dgm:spPr/>
      <dgm:t>
        <a:bodyPr/>
        <a:lstStyle/>
        <a:p>
          <a:endParaRPr lang="en-IN"/>
        </a:p>
      </dgm:t>
    </dgm:pt>
    <dgm:pt modelId="{24B3F09D-99C8-475F-80D6-865807107797}" type="sibTrans" cxnId="{C3CBFB81-E447-4B40-B341-3EB0842E630D}">
      <dgm:prSet/>
      <dgm:spPr/>
      <dgm:t>
        <a:bodyPr/>
        <a:lstStyle/>
        <a:p>
          <a:endParaRPr lang="en-IN"/>
        </a:p>
      </dgm:t>
    </dgm:pt>
    <dgm:pt modelId="{1E2E9C58-4919-4F1F-80ED-E2E3594FFA33}">
      <dgm:prSet custT="1"/>
      <dgm:spPr/>
      <dgm:t>
        <a:bodyPr/>
        <a:lstStyle/>
        <a:p>
          <a:pPr>
            <a:buFont typeface="Arial" panose="020B0604020202020204" pitchFamily="34" charset="0"/>
            <a:buChar char="•"/>
          </a:pPr>
          <a:r>
            <a:rPr lang="en-US" sz="2800" b="1"/>
            <a:t>Routing</a:t>
          </a:r>
          <a:r>
            <a:rPr lang="en-US" sz="2800"/>
            <a:t> is the planning (deciding where to go)</a:t>
          </a:r>
        </a:p>
      </dgm:t>
    </dgm:pt>
    <dgm:pt modelId="{C6E97F80-EE02-4283-94E3-FB6BD33B69DD}" type="parTrans" cxnId="{9A93906E-5177-4A4B-B60E-8EB5573ABEAC}">
      <dgm:prSet/>
      <dgm:spPr/>
      <dgm:t>
        <a:bodyPr/>
        <a:lstStyle/>
        <a:p>
          <a:endParaRPr lang="en-IN"/>
        </a:p>
      </dgm:t>
    </dgm:pt>
    <dgm:pt modelId="{03135D4F-596A-429E-93C5-B7A58AAE72EF}" type="sibTrans" cxnId="{9A93906E-5177-4A4B-B60E-8EB5573ABEAC}">
      <dgm:prSet/>
      <dgm:spPr/>
      <dgm:t>
        <a:bodyPr/>
        <a:lstStyle/>
        <a:p>
          <a:endParaRPr lang="en-IN"/>
        </a:p>
      </dgm:t>
    </dgm:pt>
    <dgm:pt modelId="{5A8DD93E-A467-4279-AB73-BEF6D4782865}">
      <dgm:prSet custT="1"/>
      <dgm:spPr/>
      <dgm:t>
        <a:bodyPr/>
        <a:lstStyle/>
        <a:p>
          <a:pPr>
            <a:buFont typeface="Arial" panose="020B0604020202020204" pitchFamily="34" charset="0"/>
            <a:buChar char="•"/>
          </a:pPr>
          <a:r>
            <a:rPr lang="en-US" sz="2800" b="1" dirty="0"/>
            <a:t>Forwarding</a:t>
          </a:r>
          <a:r>
            <a:rPr lang="en-US" sz="2800" dirty="0"/>
            <a:t> is the action (actually sending the packet)</a:t>
          </a:r>
        </a:p>
      </dgm:t>
    </dgm:pt>
    <dgm:pt modelId="{82FB1A1E-271B-4314-9CCB-684FFCE0ABE0}" type="parTrans" cxnId="{E46F2370-A41D-4B2A-A7EF-297425D93E2A}">
      <dgm:prSet/>
      <dgm:spPr/>
      <dgm:t>
        <a:bodyPr/>
        <a:lstStyle/>
        <a:p>
          <a:endParaRPr lang="en-IN"/>
        </a:p>
      </dgm:t>
    </dgm:pt>
    <dgm:pt modelId="{1F4FBC60-AAD0-4A05-9FA8-3AB1CA01E41F}" type="sibTrans" cxnId="{E46F2370-A41D-4B2A-A7EF-297425D93E2A}">
      <dgm:prSet/>
      <dgm:spPr/>
      <dgm:t>
        <a:bodyPr/>
        <a:lstStyle/>
        <a:p>
          <a:endParaRPr lang="en-IN"/>
        </a:p>
      </dgm:t>
    </dgm:pt>
    <dgm:pt modelId="{A958502E-8646-3D42-A03E-583F19D02EA0}" type="pres">
      <dgm:prSet presAssocID="{F47F2E55-4594-B442-A790-ACE0B73066B5}" presName="linear" presStyleCnt="0">
        <dgm:presLayoutVars>
          <dgm:animLvl val="lvl"/>
          <dgm:resizeHandles val="exact"/>
        </dgm:presLayoutVars>
      </dgm:prSet>
      <dgm:spPr/>
    </dgm:pt>
    <dgm:pt modelId="{65C193ED-CF03-47C7-9AF8-036882C45BB3}" type="pres">
      <dgm:prSet presAssocID="{467FB903-458E-4BBC-846D-746490F45C48}" presName="parentText" presStyleLbl="node1" presStyleIdx="0" presStyleCnt="4">
        <dgm:presLayoutVars>
          <dgm:chMax val="0"/>
          <dgm:bulletEnabled val="1"/>
        </dgm:presLayoutVars>
      </dgm:prSet>
      <dgm:spPr/>
    </dgm:pt>
    <dgm:pt modelId="{017EBE8C-8014-4C35-BF40-96087A22DD1E}" type="pres">
      <dgm:prSet presAssocID="{6EA92996-3510-4474-890B-AE446F7659C3}" presName="spacer" presStyleCnt="0"/>
      <dgm:spPr/>
    </dgm:pt>
    <dgm:pt modelId="{0F1EE286-C595-46EE-8E9F-8B0553B8FCC3}" type="pres">
      <dgm:prSet presAssocID="{49788769-49EC-478F-8C72-2EBF00D350CB}" presName="parentText" presStyleLbl="node1" presStyleIdx="1" presStyleCnt="4">
        <dgm:presLayoutVars>
          <dgm:chMax val="0"/>
          <dgm:bulletEnabled val="1"/>
        </dgm:presLayoutVars>
      </dgm:prSet>
      <dgm:spPr/>
    </dgm:pt>
    <dgm:pt modelId="{856E0DEA-0326-4EF7-8278-A4CF11489F34}" type="pres">
      <dgm:prSet presAssocID="{24B3F09D-99C8-475F-80D6-865807107797}" presName="spacer" presStyleCnt="0"/>
      <dgm:spPr/>
    </dgm:pt>
    <dgm:pt modelId="{922C1AB5-654C-4409-A5C1-D05C6492D0C3}" type="pres">
      <dgm:prSet presAssocID="{1E2E9C58-4919-4F1F-80ED-E2E3594FFA33}" presName="parentText" presStyleLbl="node1" presStyleIdx="2" presStyleCnt="4">
        <dgm:presLayoutVars>
          <dgm:chMax val="0"/>
          <dgm:bulletEnabled val="1"/>
        </dgm:presLayoutVars>
      </dgm:prSet>
      <dgm:spPr/>
    </dgm:pt>
    <dgm:pt modelId="{10709E02-8033-48AE-A7F0-56B7E9C3DF1C}" type="pres">
      <dgm:prSet presAssocID="{03135D4F-596A-429E-93C5-B7A58AAE72EF}" presName="spacer" presStyleCnt="0"/>
      <dgm:spPr/>
    </dgm:pt>
    <dgm:pt modelId="{5AE57366-57C9-4B1D-B0FC-F8235BC09936}" type="pres">
      <dgm:prSet presAssocID="{5A8DD93E-A467-4279-AB73-BEF6D4782865}" presName="parentText" presStyleLbl="node1" presStyleIdx="3" presStyleCnt="4">
        <dgm:presLayoutVars>
          <dgm:chMax val="0"/>
          <dgm:bulletEnabled val="1"/>
        </dgm:presLayoutVars>
      </dgm:prSet>
      <dgm:spPr/>
    </dgm:pt>
  </dgm:ptLst>
  <dgm:cxnLst>
    <dgm:cxn modelId="{D476000F-3185-4806-9D1A-F150B02DBAF8}" type="presOf" srcId="{1E2E9C58-4919-4F1F-80ED-E2E3594FFA33}" destId="{922C1AB5-654C-4409-A5C1-D05C6492D0C3}" srcOrd="0" destOrd="0" presId="urn:microsoft.com/office/officeart/2005/8/layout/vList2"/>
    <dgm:cxn modelId="{5896F330-1C1B-5A47-AEA3-3FBA4D8D7B3E}" type="presOf" srcId="{F47F2E55-4594-B442-A790-ACE0B73066B5}" destId="{A958502E-8646-3D42-A03E-583F19D02EA0}" srcOrd="0" destOrd="0" presId="urn:microsoft.com/office/officeart/2005/8/layout/vList2"/>
    <dgm:cxn modelId="{59345D33-57AD-4C2E-A0BD-9645B1842784}" type="presOf" srcId="{5A8DD93E-A467-4279-AB73-BEF6D4782865}" destId="{5AE57366-57C9-4B1D-B0FC-F8235BC09936}" srcOrd="0" destOrd="0" presId="urn:microsoft.com/office/officeart/2005/8/layout/vList2"/>
    <dgm:cxn modelId="{9A93906E-5177-4A4B-B60E-8EB5573ABEAC}" srcId="{F47F2E55-4594-B442-A790-ACE0B73066B5}" destId="{1E2E9C58-4919-4F1F-80ED-E2E3594FFA33}" srcOrd="2" destOrd="0" parTransId="{C6E97F80-EE02-4283-94E3-FB6BD33B69DD}" sibTransId="{03135D4F-596A-429E-93C5-B7A58AAE72EF}"/>
    <dgm:cxn modelId="{E46F2370-A41D-4B2A-A7EF-297425D93E2A}" srcId="{F47F2E55-4594-B442-A790-ACE0B73066B5}" destId="{5A8DD93E-A467-4279-AB73-BEF6D4782865}" srcOrd="3" destOrd="0" parTransId="{82FB1A1E-271B-4314-9CCB-684FFCE0ABE0}" sibTransId="{1F4FBC60-AAD0-4A05-9FA8-3AB1CA01E41F}"/>
    <dgm:cxn modelId="{949E3272-80F5-486F-9C98-8E214FB0941E}" type="presOf" srcId="{49788769-49EC-478F-8C72-2EBF00D350CB}" destId="{0F1EE286-C595-46EE-8E9F-8B0553B8FCC3}" srcOrd="0" destOrd="0" presId="urn:microsoft.com/office/officeart/2005/8/layout/vList2"/>
    <dgm:cxn modelId="{F669A780-C5A8-466B-B081-272D85824657}" srcId="{F47F2E55-4594-B442-A790-ACE0B73066B5}" destId="{467FB903-458E-4BBC-846D-746490F45C48}" srcOrd="0" destOrd="0" parTransId="{19141E02-5CBE-464D-B912-B213D534A6BE}" sibTransId="{6EA92996-3510-4474-890B-AE446F7659C3}"/>
    <dgm:cxn modelId="{C3CBFB81-E447-4B40-B341-3EB0842E630D}" srcId="{F47F2E55-4594-B442-A790-ACE0B73066B5}" destId="{49788769-49EC-478F-8C72-2EBF00D350CB}" srcOrd="1" destOrd="0" parTransId="{B8EA0183-81AF-4671-BC92-487A3753B50F}" sibTransId="{24B3F09D-99C8-475F-80D6-865807107797}"/>
    <dgm:cxn modelId="{9BBA4ACA-4957-49A9-8BF3-608A3C57B162}" type="presOf" srcId="{467FB903-458E-4BBC-846D-746490F45C48}" destId="{65C193ED-CF03-47C7-9AF8-036882C45BB3}" srcOrd="0" destOrd="0" presId="urn:microsoft.com/office/officeart/2005/8/layout/vList2"/>
    <dgm:cxn modelId="{0320DBF9-D696-43BE-90E3-5481F9477DE4}" type="presParOf" srcId="{A958502E-8646-3D42-A03E-583F19D02EA0}" destId="{65C193ED-CF03-47C7-9AF8-036882C45BB3}" srcOrd="0" destOrd="0" presId="urn:microsoft.com/office/officeart/2005/8/layout/vList2"/>
    <dgm:cxn modelId="{6B4B2D92-2DD5-4923-B403-5A0C488C7B45}" type="presParOf" srcId="{A958502E-8646-3D42-A03E-583F19D02EA0}" destId="{017EBE8C-8014-4C35-BF40-96087A22DD1E}" srcOrd="1" destOrd="0" presId="urn:microsoft.com/office/officeart/2005/8/layout/vList2"/>
    <dgm:cxn modelId="{224466E8-30A6-4571-B2D4-719D88ED4B16}" type="presParOf" srcId="{A958502E-8646-3D42-A03E-583F19D02EA0}" destId="{0F1EE286-C595-46EE-8E9F-8B0553B8FCC3}" srcOrd="2" destOrd="0" presId="urn:microsoft.com/office/officeart/2005/8/layout/vList2"/>
    <dgm:cxn modelId="{1261D5AA-ABDB-4E42-8AB5-4DFFCDB86695}" type="presParOf" srcId="{A958502E-8646-3D42-A03E-583F19D02EA0}" destId="{856E0DEA-0326-4EF7-8278-A4CF11489F34}" srcOrd="3" destOrd="0" presId="urn:microsoft.com/office/officeart/2005/8/layout/vList2"/>
    <dgm:cxn modelId="{9B626765-4849-4105-ADC5-DC3EB6D8475D}" type="presParOf" srcId="{A958502E-8646-3D42-A03E-583F19D02EA0}" destId="{922C1AB5-654C-4409-A5C1-D05C6492D0C3}" srcOrd="4" destOrd="0" presId="urn:microsoft.com/office/officeart/2005/8/layout/vList2"/>
    <dgm:cxn modelId="{030FE4C3-4CD8-42C5-A7AA-B027AF3527CA}" type="presParOf" srcId="{A958502E-8646-3D42-A03E-583F19D02EA0}" destId="{10709E02-8033-48AE-A7F0-56B7E9C3DF1C}" srcOrd="5" destOrd="0" presId="urn:microsoft.com/office/officeart/2005/8/layout/vList2"/>
    <dgm:cxn modelId="{5D2B3B4B-4C51-444C-A717-09B1FE529542}" type="presParOf" srcId="{A958502E-8646-3D42-A03E-583F19D02EA0}" destId="{5AE57366-57C9-4B1D-B0FC-F8235BC0993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AFDC50-B027-C04A-A9A6-B655E1A211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F5B5917-6F92-4674-8691-310F83E678E1}">
      <dgm:prSet/>
      <dgm:spPr/>
      <dgm:t>
        <a:bodyPr/>
        <a:lstStyle/>
        <a:p>
          <a:pPr>
            <a:buNone/>
          </a:pPr>
          <a:r>
            <a:rPr lang="en-US" b="1"/>
            <a:t>Routing</a:t>
          </a:r>
          <a:r>
            <a:rPr lang="en-US"/>
            <a:t> is the process of determining the best path for data to travel from the source to the destination. This is done using </a:t>
          </a:r>
          <a:r>
            <a:rPr lang="en-US" b="1"/>
            <a:t>routing algorithms and protocols</a:t>
          </a:r>
          <a:r>
            <a:rPr lang="en-US"/>
            <a:t> (like OSPF, BGP, RIP).</a:t>
          </a:r>
        </a:p>
      </dgm:t>
    </dgm:pt>
    <dgm:pt modelId="{4CA458C5-EF49-46DB-A153-A0003E7DD723}" type="parTrans" cxnId="{DBC224AE-DC2A-4A94-90E6-96273675B106}">
      <dgm:prSet/>
      <dgm:spPr/>
      <dgm:t>
        <a:bodyPr/>
        <a:lstStyle/>
        <a:p>
          <a:endParaRPr lang="en-IN"/>
        </a:p>
      </dgm:t>
    </dgm:pt>
    <dgm:pt modelId="{8C4FD3EB-DFA2-42F1-BF9C-79C2D17C3BC7}" type="sibTrans" cxnId="{DBC224AE-DC2A-4A94-90E6-96273675B106}">
      <dgm:prSet/>
      <dgm:spPr/>
      <dgm:t>
        <a:bodyPr/>
        <a:lstStyle/>
        <a:p>
          <a:endParaRPr lang="en-IN"/>
        </a:p>
      </dgm:t>
    </dgm:pt>
    <dgm:pt modelId="{DE036568-0387-4592-AEE2-BEE33BF29B96}">
      <dgm:prSet/>
      <dgm:spPr/>
      <dgm:t>
        <a:bodyPr/>
        <a:lstStyle/>
        <a:p>
          <a:pPr>
            <a:buNone/>
          </a:pPr>
          <a:r>
            <a:rPr lang="en-IN"/>
            <a:t>Characteristics:</a:t>
          </a:r>
        </a:p>
      </dgm:t>
    </dgm:pt>
    <dgm:pt modelId="{72479DBA-22B4-4380-800D-A9AEC8EED482}" type="parTrans" cxnId="{7279C7CD-A730-4210-A468-4D4F2B7944DF}">
      <dgm:prSet/>
      <dgm:spPr/>
      <dgm:t>
        <a:bodyPr/>
        <a:lstStyle/>
        <a:p>
          <a:endParaRPr lang="en-IN"/>
        </a:p>
      </dgm:t>
    </dgm:pt>
    <dgm:pt modelId="{339E2B8F-DA13-479A-9C7B-C9A0155E7E3C}" type="sibTrans" cxnId="{7279C7CD-A730-4210-A468-4D4F2B7944DF}">
      <dgm:prSet/>
      <dgm:spPr/>
      <dgm:t>
        <a:bodyPr/>
        <a:lstStyle/>
        <a:p>
          <a:endParaRPr lang="en-IN"/>
        </a:p>
      </dgm:t>
    </dgm:pt>
    <dgm:pt modelId="{868714A5-C884-4426-B9F4-DBCBA87BF3C6}">
      <dgm:prSet/>
      <dgm:spPr/>
      <dgm:t>
        <a:bodyPr/>
        <a:lstStyle/>
        <a:p>
          <a:pPr>
            <a:buFont typeface="Arial" panose="020B0604020202020204" pitchFamily="34" charset="0"/>
            <a:buChar char="•"/>
          </a:pPr>
          <a:r>
            <a:rPr lang="en-US"/>
            <a:t>Involves building and maintaining </a:t>
          </a:r>
          <a:r>
            <a:rPr lang="en-US" b="1"/>
            <a:t>routing tables</a:t>
          </a:r>
          <a:endParaRPr lang="en-US"/>
        </a:p>
      </dgm:t>
    </dgm:pt>
    <dgm:pt modelId="{4D8CBE8E-AEDB-4552-A59F-6C8C2F0ED3E3}" type="parTrans" cxnId="{86224553-2E75-4034-83FF-860B1DE21318}">
      <dgm:prSet/>
      <dgm:spPr/>
      <dgm:t>
        <a:bodyPr/>
        <a:lstStyle/>
        <a:p>
          <a:endParaRPr lang="en-IN"/>
        </a:p>
      </dgm:t>
    </dgm:pt>
    <dgm:pt modelId="{75E88228-983B-413D-8BB4-CC3AA69B7394}" type="sibTrans" cxnId="{86224553-2E75-4034-83FF-860B1DE21318}">
      <dgm:prSet/>
      <dgm:spPr/>
      <dgm:t>
        <a:bodyPr/>
        <a:lstStyle/>
        <a:p>
          <a:endParaRPr lang="en-IN"/>
        </a:p>
      </dgm:t>
    </dgm:pt>
    <dgm:pt modelId="{CEAB17A7-5944-42E3-B957-2B0CD9EF998A}">
      <dgm:prSet/>
      <dgm:spPr/>
      <dgm:t>
        <a:bodyPr/>
        <a:lstStyle/>
        <a:p>
          <a:pPr>
            <a:buFont typeface="Arial" panose="020B0604020202020204" pitchFamily="34" charset="0"/>
            <a:buChar char="•"/>
          </a:pPr>
          <a:r>
            <a:rPr lang="en-US"/>
            <a:t>Takes into account factors like </a:t>
          </a:r>
          <a:r>
            <a:rPr lang="en-US" b="1"/>
            <a:t>network topology</a:t>
          </a:r>
          <a:r>
            <a:rPr lang="en-US"/>
            <a:t>, </a:t>
          </a:r>
          <a:r>
            <a:rPr lang="en-US" b="1"/>
            <a:t>traffic load</a:t>
          </a:r>
          <a:r>
            <a:rPr lang="en-US"/>
            <a:t>, and </a:t>
          </a:r>
          <a:r>
            <a:rPr lang="en-US" b="1"/>
            <a:t>link cost</a:t>
          </a:r>
          <a:endParaRPr lang="en-US"/>
        </a:p>
      </dgm:t>
    </dgm:pt>
    <dgm:pt modelId="{B3438809-4585-40B4-B898-152672753377}" type="parTrans" cxnId="{D9C043B8-22FD-43D3-ADAE-13FAE24169DB}">
      <dgm:prSet/>
      <dgm:spPr/>
      <dgm:t>
        <a:bodyPr/>
        <a:lstStyle/>
        <a:p>
          <a:endParaRPr lang="en-IN"/>
        </a:p>
      </dgm:t>
    </dgm:pt>
    <dgm:pt modelId="{EF104222-4675-42DA-A5A0-E0D03F3D2F21}" type="sibTrans" cxnId="{D9C043B8-22FD-43D3-ADAE-13FAE24169DB}">
      <dgm:prSet/>
      <dgm:spPr/>
      <dgm:t>
        <a:bodyPr/>
        <a:lstStyle/>
        <a:p>
          <a:endParaRPr lang="en-IN"/>
        </a:p>
      </dgm:t>
    </dgm:pt>
    <dgm:pt modelId="{7CC70317-F740-45C8-A14A-D2B80572793A}">
      <dgm:prSet/>
      <dgm:spPr/>
      <dgm:t>
        <a:bodyPr/>
        <a:lstStyle/>
        <a:p>
          <a:pPr>
            <a:buFont typeface="Arial" panose="020B0604020202020204" pitchFamily="34" charset="0"/>
            <a:buChar char="•"/>
          </a:pPr>
          <a:r>
            <a:rPr lang="en-IN"/>
            <a:t>Performed by </a:t>
          </a:r>
          <a:r>
            <a:rPr lang="en-IN" b="1"/>
            <a:t>routers</a:t>
          </a:r>
          <a:endParaRPr lang="en-IN"/>
        </a:p>
      </dgm:t>
    </dgm:pt>
    <dgm:pt modelId="{7955E5CE-2C9A-4849-8376-D7A247AAECAC}" type="parTrans" cxnId="{731568CF-2E38-42BC-AE78-D5C3D1D7A9F7}">
      <dgm:prSet/>
      <dgm:spPr/>
      <dgm:t>
        <a:bodyPr/>
        <a:lstStyle/>
        <a:p>
          <a:endParaRPr lang="en-IN"/>
        </a:p>
      </dgm:t>
    </dgm:pt>
    <dgm:pt modelId="{6C4D37D9-3638-4CCC-B1DD-DCB5183EB4D4}" type="sibTrans" cxnId="{731568CF-2E38-42BC-AE78-D5C3D1D7A9F7}">
      <dgm:prSet/>
      <dgm:spPr/>
      <dgm:t>
        <a:bodyPr/>
        <a:lstStyle/>
        <a:p>
          <a:endParaRPr lang="en-IN"/>
        </a:p>
      </dgm:t>
    </dgm:pt>
    <dgm:pt modelId="{D613C53C-51F3-624A-9C00-403514D0C85B}" type="pres">
      <dgm:prSet presAssocID="{37AFDC50-B027-C04A-A9A6-B655E1A21124}" presName="linear" presStyleCnt="0">
        <dgm:presLayoutVars>
          <dgm:animLvl val="lvl"/>
          <dgm:resizeHandles val="exact"/>
        </dgm:presLayoutVars>
      </dgm:prSet>
      <dgm:spPr/>
    </dgm:pt>
    <dgm:pt modelId="{2A598512-6C8D-4AC4-8EDD-DBE32F1A33AA}" type="pres">
      <dgm:prSet presAssocID="{0F5B5917-6F92-4674-8691-310F83E678E1}" presName="parentText" presStyleLbl="node1" presStyleIdx="0" presStyleCnt="5">
        <dgm:presLayoutVars>
          <dgm:chMax val="0"/>
          <dgm:bulletEnabled val="1"/>
        </dgm:presLayoutVars>
      </dgm:prSet>
      <dgm:spPr/>
    </dgm:pt>
    <dgm:pt modelId="{958E337C-21D9-45E9-94DB-5282194A4CDB}" type="pres">
      <dgm:prSet presAssocID="{8C4FD3EB-DFA2-42F1-BF9C-79C2D17C3BC7}" presName="spacer" presStyleCnt="0"/>
      <dgm:spPr/>
    </dgm:pt>
    <dgm:pt modelId="{B45E6BE9-B7A1-4BF8-8285-A8D0C60512A2}" type="pres">
      <dgm:prSet presAssocID="{DE036568-0387-4592-AEE2-BEE33BF29B96}" presName="parentText" presStyleLbl="node1" presStyleIdx="1" presStyleCnt="5">
        <dgm:presLayoutVars>
          <dgm:chMax val="0"/>
          <dgm:bulletEnabled val="1"/>
        </dgm:presLayoutVars>
      </dgm:prSet>
      <dgm:spPr/>
    </dgm:pt>
    <dgm:pt modelId="{B66E69DD-CDDE-4498-8A8E-2673C9B85F5D}" type="pres">
      <dgm:prSet presAssocID="{339E2B8F-DA13-479A-9C7B-C9A0155E7E3C}" presName="spacer" presStyleCnt="0"/>
      <dgm:spPr/>
    </dgm:pt>
    <dgm:pt modelId="{FA79182B-0408-48A5-BEFB-F84212E7705D}" type="pres">
      <dgm:prSet presAssocID="{868714A5-C884-4426-B9F4-DBCBA87BF3C6}" presName="parentText" presStyleLbl="node1" presStyleIdx="2" presStyleCnt="5">
        <dgm:presLayoutVars>
          <dgm:chMax val="0"/>
          <dgm:bulletEnabled val="1"/>
        </dgm:presLayoutVars>
      </dgm:prSet>
      <dgm:spPr/>
    </dgm:pt>
    <dgm:pt modelId="{1F05E0DF-1A03-4858-BCFC-2CA3445E9AEF}" type="pres">
      <dgm:prSet presAssocID="{75E88228-983B-413D-8BB4-CC3AA69B7394}" presName="spacer" presStyleCnt="0"/>
      <dgm:spPr/>
    </dgm:pt>
    <dgm:pt modelId="{E960C30B-3CC4-4AC9-90EC-EDC2AED4DFA4}" type="pres">
      <dgm:prSet presAssocID="{CEAB17A7-5944-42E3-B957-2B0CD9EF998A}" presName="parentText" presStyleLbl="node1" presStyleIdx="3" presStyleCnt="5">
        <dgm:presLayoutVars>
          <dgm:chMax val="0"/>
          <dgm:bulletEnabled val="1"/>
        </dgm:presLayoutVars>
      </dgm:prSet>
      <dgm:spPr/>
    </dgm:pt>
    <dgm:pt modelId="{4F755C7F-6A61-4ADD-BA7A-9781D564D214}" type="pres">
      <dgm:prSet presAssocID="{EF104222-4675-42DA-A5A0-E0D03F3D2F21}" presName="spacer" presStyleCnt="0"/>
      <dgm:spPr/>
    </dgm:pt>
    <dgm:pt modelId="{A7AFAF69-FC58-45FF-A791-AE7AA0F626B1}" type="pres">
      <dgm:prSet presAssocID="{7CC70317-F740-45C8-A14A-D2B80572793A}" presName="parentText" presStyleLbl="node1" presStyleIdx="4" presStyleCnt="5">
        <dgm:presLayoutVars>
          <dgm:chMax val="0"/>
          <dgm:bulletEnabled val="1"/>
        </dgm:presLayoutVars>
      </dgm:prSet>
      <dgm:spPr/>
    </dgm:pt>
  </dgm:ptLst>
  <dgm:cxnLst>
    <dgm:cxn modelId="{44487A01-3C2C-4A48-8E51-D6F1D7FE0BF1}" type="presOf" srcId="{7CC70317-F740-45C8-A14A-D2B80572793A}" destId="{A7AFAF69-FC58-45FF-A791-AE7AA0F626B1}" srcOrd="0" destOrd="0" presId="urn:microsoft.com/office/officeart/2005/8/layout/vList2"/>
    <dgm:cxn modelId="{9BD2D01F-8E97-4111-8153-286B96CDB346}" type="presOf" srcId="{0F5B5917-6F92-4674-8691-310F83E678E1}" destId="{2A598512-6C8D-4AC4-8EDD-DBE32F1A33AA}" srcOrd="0" destOrd="0" presId="urn:microsoft.com/office/officeart/2005/8/layout/vList2"/>
    <dgm:cxn modelId="{86F8BE2E-C946-4F80-BEA6-A7024346FA99}" type="presOf" srcId="{CEAB17A7-5944-42E3-B957-2B0CD9EF998A}" destId="{E960C30B-3CC4-4AC9-90EC-EDC2AED4DFA4}" srcOrd="0" destOrd="0" presId="urn:microsoft.com/office/officeart/2005/8/layout/vList2"/>
    <dgm:cxn modelId="{7FF15C73-3B8A-49FA-8528-1C6BEA52054A}" type="presOf" srcId="{868714A5-C884-4426-B9F4-DBCBA87BF3C6}" destId="{FA79182B-0408-48A5-BEFB-F84212E7705D}" srcOrd="0" destOrd="0" presId="urn:microsoft.com/office/officeart/2005/8/layout/vList2"/>
    <dgm:cxn modelId="{86224553-2E75-4034-83FF-860B1DE21318}" srcId="{37AFDC50-B027-C04A-A9A6-B655E1A21124}" destId="{868714A5-C884-4426-B9F4-DBCBA87BF3C6}" srcOrd="2" destOrd="0" parTransId="{4D8CBE8E-AEDB-4552-A59F-6C8C2F0ED3E3}" sibTransId="{75E88228-983B-413D-8BB4-CC3AA69B7394}"/>
    <dgm:cxn modelId="{DBC224AE-DC2A-4A94-90E6-96273675B106}" srcId="{37AFDC50-B027-C04A-A9A6-B655E1A21124}" destId="{0F5B5917-6F92-4674-8691-310F83E678E1}" srcOrd="0" destOrd="0" parTransId="{4CA458C5-EF49-46DB-A153-A0003E7DD723}" sibTransId="{8C4FD3EB-DFA2-42F1-BF9C-79C2D17C3BC7}"/>
    <dgm:cxn modelId="{D9C043B8-22FD-43D3-ADAE-13FAE24169DB}" srcId="{37AFDC50-B027-C04A-A9A6-B655E1A21124}" destId="{CEAB17A7-5944-42E3-B957-2B0CD9EF998A}" srcOrd="3" destOrd="0" parTransId="{B3438809-4585-40B4-B898-152672753377}" sibTransId="{EF104222-4675-42DA-A5A0-E0D03F3D2F21}"/>
    <dgm:cxn modelId="{C7345EBA-9A9C-354E-8D73-7D525CD6CA15}" type="presOf" srcId="{37AFDC50-B027-C04A-A9A6-B655E1A21124}" destId="{D613C53C-51F3-624A-9C00-403514D0C85B}" srcOrd="0" destOrd="0" presId="urn:microsoft.com/office/officeart/2005/8/layout/vList2"/>
    <dgm:cxn modelId="{7279C7CD-A730-4210-A468-4D4F2B7944DF}" srcId="{37AFDC50-B027-C04A-A9A6-B655E1A21124}" destId="{DE036568-0387-4592-AEE2-BEE33BF29B96}" srcOrd="1" destOrd="0" parTransId="{72479DBA-22B4-4380-800D-A9AEC8EED482}" sibTransId="{339E2B8F-DA13-479A-9C7B-C9A0155E7E3C}"/>
    <dgm:cxn modelId="{731568CF-2E38-42BC-AE78-D5C3D1D7A9F7}" srcId="{37AFDC50-B027-C04A-A9A6-B655E1A21124}" destId="{7CC70317-F740-45C8-A14A-D2B80572793A}" srcOrd="4" destOrd="0" parTransId="{7955E5CE-2C9A-4849-8376-D7A247AAECAC}" sibTransId="{6C4D37D9-3638-4CCC-B1DD-DCB5183EB4D4}"/>
    <dgm:cxn modelId="{38406FFE-65AD-463D-9358-95F0C7938EC0}" type="presOf" srcId="{DE036568-0387-4592-AEE2-BEE33BF29B96}" destId="{B45E6BE9-B7A1-4BF8-8285-A8D0C60512A2}" srcOrd="0" destOrd="0" presId="urn:microsoft.com/office/officeart/2005/8/layout/vList2"/>
    <dgm:cxn modelId="{CFA76FC1-CD9A-410E-9EAC-27B20BBB11AD}" type="presParOf" srcId="{D613C53C-51F3-624A-9C00-403514D0C85B}" destId="{2A598512-6C8D-4AC4-8EDD-DBE32F1A33AA}" srcOrd="0" destOrd="0" presId="urn:microsoft.com/office/officeart/2005/8/layout/vList2"/>
    <dgm:cxn modelId="{221B376F-FD29-41F0-966E-B99F9A914FED}" type="presParOf" srcId="{D613C53C-51F3-624A-9C00-403514D0C85B}" destId="{958E337C-21D9-45E9-94DB-5282194A4CDB}" srcOrd="1" destOrd="0" presId="urn:microsoft.com/office/officeart/2005/8/layout/vList2"/>
    <dgm:cxn modelId="{DE7C4FC0-23D5-4671-9499-85FBC9999944}" type="presParOf" srcId="{D613C53C-51F3-624A-9C00-403514D0C85B}" destId="{B45E6BE9-B7A1-4BF8-8285-A8D0C60512A2}" srcOrd="2" destOrd="0" presId="urn:microsoft.com/office/officeart/2005/8/layout/vList2"/>
    <dgm:cxn modelId="{7F0B422A-6EAF-42B3-937A-358F7F8E3A51}" type="presParOf" srcId="{D613C53C-51F3-624A-9C00-403514D0C85B}" destId="{B66E69DD-CDDE-4498-8A8E-2673C9B85F5D}" srcOrd="3" destOrd="0" presId="urn:microsoft.com/office/officeart/2005/8/layout/vList2"/>
    <dgm:cxn modelId="{D77722C8-CBCC-4FEE-A47B-50E50D422A42}" type="presParOf" srcId="{D613C53C-51F3-624A-9C00-403514D0C85B}" destId="{FA79182B-0408-48A5-BEFB-F84212E7705D}" srcOrd="4" destOrd="0" presId="urn:microsoft.com/office/officeart/2005/8/layout/vList2"/>
    <dgm:cxn modelId="{898E4FC5-E178-44EB-B86D-104D8E06C263}" type="presParOf" srcId="{D613C53C-51F3-624A-9C00-403514D0C85B}" destId="{1F05E0DF-1A03-4858-BCFC-2CA3445E9AEF}" srcOrd="5" destOrd="0" presId="urn:microsoft.com/office/officeart/2005/8/layout/vList2"/>
    <dgm:cxn modelId="{4AEC2BD3-AC72-4468-8BAD-E9556698B50A}" type="presParOf" srcId="{D613C53C-51F3-624A-9C00-403514D0C85B}" destId="{E960C30B-3CC4-4AC9-90EC-EDC2AED4DFA4}" srcOrd="6" destOrd="0" presId="urn:microsoft.com/office/officeart/2005/8/layout/vList2"/>
    <dgm:cxn modelId="{2CF96F73-9BD8-4A36-AE0C-6A2C2572A61E}" type="presParOf" srcId="{D613C53C-51F3-624A-9C00-403514D0C85B}" destId="{4F755C7F-6A61-4ADD-BA7A-9781D564D214}" srcOrd="7" destOrd="0" presId="urn:microsoft.com/office/officeart/2005/8/layout/vList2"/>
    <dgm:cxn modelId="{0C9244B3-349B-4B59-B203-1F7AEF033738}" type="presParOf" srcId="{D613C53C-51F3-624A-9C00-403514D0C85B}" destId="{A7AFAF69-FC58-45FF-A791-AE7AA0F626B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193ED-CF03-47C7-9AF8-036882C45BB3}">
      <dsp:nvSpPr>
        <dsp:cNvPr id="0" name=""/>
        <dsp:cNvSpPr/>
      </dsp:nvSpPr>
      <dsp:spPr>
        <a:xfrm>
          <a:off x="0" y="15311"/>
          <a:ext cx="120396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Forwarding</a:t>
          </a:r>
          <a:r>
            <a:rPr lang="en-US" sz="2400" kern="1200" dirty="0"/>
            <a:t> is the act of </a:t>
          </a:r>
          <a:r>
            <a:rPr lang="en-US" sz="2400" b="1" kern="1200" dirty="0"/>
            <a:t>moving packets from an incoming interface to the appropriate outgoing interface</a:t>
          </a:r>
          <a:r>
            <a:rPr lang="en-US" sz="2400" kern="1200" dirty="0"/>
            <a:t> on a router or switch based on the routing table.</a:t>
          </a:r>
        </a:p>
      </dsp:txBody>
      <dsp:txXfrm>
        <a:off x="59399" y="74710"/>
        <a:ext cx="11920802" cy="1098002"/>
      </dsp:txXfrm>
    </dsp:sp>
    <dsp:sp modelId="{0F1EE286-C595-46EE-8E9F-8B0553B8FCC3}">
      <dsp:nvSpPr>
        <dsp:cNvPr id="0" name=""/>
        <dsp:cNvSpPr/>
      </dsp:nvSpPr>
      <dsp:spPr>
        <a:xfrm>
          <a:off x="0" y="1419311"/>
          <a:ext cx="120396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Key difference from routing:</a:t>
          </a:r>
        </a:p>
      </dsp:txBody>
      <dsp:txXfrm>
        <a:off x="59399" y="1478710"/>
        <a:ext cx="11920802" cy="1098002"/>
      </dsp:txXfrm>
    </dsp:sp>
    <dsp:sp modelId="{922C1AB5-654C-4409-A5C1-D05C6492D0C3}">
      <dsp:nvSpPr>
        <dsp:cNvPr id="0" name=""/>
        <dsp:cNvSpPr/>
      </dsp:nvSpPr>
      <dsp:spPr>
        <a:xfrm>
          <a:off x="0" y="2823311"/>
          <a:ext cx="120396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b="1" kern="1200"/>
            <a:t>Routing</a:t>
          </a:r>
          <a:r>
            <a:rPr lang="en-US" sz="2800" kern="1200"/>
            <a:t> is the planning (deciding where to go)</a:t>
          </a:r>
        </a:p>
      </dsp:txBody>
      <dsp:txXfrm>
        <a:off x="59399" y="2882710"/>
        <a:ext cx="11920802" cy="1098002"/>
      </dsp:txXfrm>
    </dsp:sp>
    <dsp:sp modelId="{5AE57366-57C9-4B1D-B0FC-F8235BC09936}">
      <dsp:nvSpPr>
        <dsp:cNvPr id="0" name=""/>
        <dsp:cNvSpPr/>
      </dsp:nvSpPr>
      <dsp:spPr>
        <a:xfrm>
          <a:off x="0" y="4227311"/>
          <a:ext cx="120396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b="1" kern="1200" dirty="0"/>
            <a:t>Forwarding</a:t>
          </a:r>
          <a:r>
            <a:rPr lang="en-US" sz="2800" kern="1200" dirty="0"/>
            <a:t> is the action (actually sending the packet)</a:t>
          </a:r>
        </a:p>
      </dsp:txBody>
      <dsp:txXfrm>
        <a:off x="59399" y="4286710"/>
        <a:ext cx="11920802"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98512-6C8D-4AC4-8EDD-DBE32F1A33AA}">
      <dsp:nvSpPr>
        <dsp:cNvPr id="0" name=""/>
        <dsp:cNvSpPr/>
      </dsp:nvSpPr>
      <dsp:spPr>
        <a:xfrm>
          <a:off x="0" y="201874"/>
          <a:ext cx="126492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Routing</a:t>
          </a:r>
          <a:r>
            <a:rPr lang="en-US" sz="2600" kern="1200"/>
            <a:t> is the process of determining the best path for data to travel from the source to the destination. This is done using </a:t>
          </a:r>
          <a:r>
            <a:rPr lang="en-US" sz="2600" b="1" kern="1200"/>
            <a:t>routing algorithms and protocols</a:t>
          </a:r>
          <a:r>
            <a:rPr lang="en-US" sz="2600" kern="1200"/>
            <a:t> (like OSPF, BGP, RIP).</a:t>
          </a:r>
        </a:p>
      </dsp:txBody>
      <dsp:txXfrm>
        <a:off x="50489" y="252363"/>
        <a:ext cx="12548222" cy="933302"/>
      </dsp:txXfrm>
    </dsp:sp>
    <dsp:sp modelId="{B45E6BE9-B7A1-4BF8-8285-A8D0C60512A2}">
      <dsp:nvSpPr>
        <dsp:cNvPr id="0" name=""/>
        <dsp:cNvSpPr/>
      </dsp:nvSpPr>
      <dsp:spPr>
        <a:xfrm>
          <a:off x="0" y="1311034"/>
          <a:ext cx="126492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Characteristics:</a:t>
          </a:r>
        </a:p>
      </dsp:txBody>
      <dsp:txXfrm>
        <a:off x="50489" y="1361523"/>
        <a:ext cx="12548222" cy="933302"/>
      </dsp:txXfrm>
    </dsp:sp>
    <dsp:sp modelId="{FA79182B-0408-48A5-BEFB-F84212E7705D}">
      <dsp:nvSpPr>
        <dsp:cNvPr id="0" name=""/>
        <dsp:cNvSpPr/>
      </dsp:nvSpPr>
      <dsp:spPr>
        <a:xfrm>
          <a:off x="0" y="2420194"/>
          <a:ext cx="126492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US" sz="2600" kern="1200"/>
            <a:t>Involves building and maintaining </a:t>
          </a:r>
          <a:r>
            <a:rPr lang="en-US" sz="2600" b="1" kern="1200"/>
            <a:t>routing tables</a:t>
          </a:r>
          <a:endParaRPr lang="en-US" sz="2600" kern="1200"/>
        </a:p>
      </dsp:txBody>
      <dsp:txXfrm>
        <a:off x="50489" y="2470683"/>
        <a:ext cx="12548222" cy="933302"/>
      </dsp:txXfrm>
    </dsp:sp>
    <dsp:sp modelId="{E960C30B-3CC4-4AC9-90EC-EDC2AED4DFA4}">
      <dsp:nvSpPr>
        <dsp:cNvPr id="0" name=""/>
        <dsp:cNvSpPr/>
      </dsp:nvSpPr>
      <dsp:spPr>
        <a:xfrm>
          <a:off x="0" y="3529354"/>
          <a:ext cx="126492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US" sz="2600" kern="1200"/>
            <a:t>Takes into account factors like </a:t>
          </a:r>
          <a:r>
            <a:rPr lang="en-US" sz="2600" b="1" kern="1200"/>
            <a:t>network topology</a:t>
          </a:r>
          <a:r>
            <a:rPr lang="en-US" sz="2600" kern="1200"/>
            <a:t>, </a:t>
          </a:r>
          <a:r>
            <a:rPr lang="en-US" sz="2600" b="1" kern="1200"/>
            <a:t>traffic load</a:t>
          </a:r>
          <a:r>
            <a:rPr lang="en-US" sz="2600" kern="1200"/>
            <a:t>, and </a:t>
          </a:r>
          <a:r>
            <a:rPr lang="en-US" sz="2600" b="1" kern="1200"/>
            <a:t>link cost</a:t>
          </a:r>
          <a:endParaRPr lang="en-US" sz="2600" kern="1200"/>
        </a:p>
      </dsp:txBody>
      <dsp:txXfrm>
        <a:off x="50489" y="3579843"/>
        <a:ext cx="12548222" cy="933302"/>
      </dsp:txXfrm>
    </dsp:sp>
    <dsp:sp modelId="{A7AFAF69-FC58-45FF-A791-AE7AA0F626B1}">
      <dsp:nvSpPr>
        <dsp:cNvPr id="0" name=""/>
        <dsp:cNvSpPr/>
      </dsp:nvSpPr>
      <dsp:spPr>
        <a:xfrm>
          <a:off x="0" y="4638514"/>
          <a:ext cx="12649200" cy="1034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IN" sz="2600" kern="1200"/>
            <a:t>Performed by </a:t>
          </a:r>
          <a:r>
            <a:rPr lang="en-IN" sz="2600" b="1" kern="1200"/>
            <a:t>routers</a:t>
          </a:r>
          <a:endParaRPr lang="en-IN" sz="2600" kern="1200"/>
        </a:p>
      </dsp:txBody>
      <dsp:txXfrm>
        <a:off x="50489" y="4689003"/>
        <a:ext cx="12548222" cy="9333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7T07:06:09.643"/>
    </inkml:context>
    <inkml:brush xml:id="br0">
      <inkml:brushProperty name="width" value="0.08571" units="cm"/>
      <inkml:brushProperty name="height" value="0.08571" units="cm"/>
      <inkml:brushProperty name="color" value="#AB008B"/>
    </inkml:brush>
  </inkml:definitions>
  <inkml:trace contextRef="#ctx0" brushRef="#br0">213 46 12423,'-95'-16'-2589,"15"1"2589,61 8 0,8 3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7T07:06:21.277"/>
    </inkml:context>
    <inkml:brush xml:id="br0">
      <inkml:brushProperty name="width" value="0.08571" units="cm"/>
      <inkml:brushProperty name="height" value="0.08571" units="cm"/>
      <inkml:brushProperty name="color" value="#AB008B"/>
    </inkml:brush>
  </inkml:definitions>
  <inkml:trace contextRef="#ctx0" brushRef="#br0">0 0 13117,'0'0'0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7T07:07:20.164"/>
    </inkml:context>
    <inkml:brush xml:id="br0">
      <inkml:brushProperty name="width" value="0.08571" units="cm"/>
      <inkml:brushProperty name="height" value="0.08571" units="cm"/>
      <inkml:brushProperty name="color" value="#AB008B"/>
    </inkml:brush>
  </inkml:definitions>
  <inkml:trace contextRef="#ctx0" brushRef="#br0">67 1 18272,'-37'11'0,"7"-2"0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7T07:08:00.882"/>
    </inkml:context>
    <inkml:brush xml:id="br0">
      <inkml:brushProperty name="width" value="0.08571" units="cm"/>
      <inkml:brushProperty name="height" value="0.08571" units="cm"/>
      <inkml:brushProperty name="color" value="#AB008B"/>
    </inkml:brush>
  </inkml:definitions>
  <inkml:trace contextRef="#ctx0" brushRef="#br0">1 221 16703,'14'-23'101,"-3"4"-56,-11 17-23,0 1 1,0-1-12,0 0-11,0 0 0,0 0 22,0 0 57,0 2 2912,0-3-2867,0 2-102,0-1 68,0 0-34,0 1-34,0-2 0,0 1-22,0 0 23,0 0 10,0 2 315,0-3-326,0 2 45,0-1 34,0 0-101,0 2 22,0-2 34,0 0 135,0 1-146,0-2 56,0 3-56,0-2-34,0-1-11,0 1-11,0-2 11,0 0 0,0 2 45,0 0-23,0 0-22,0 0 0,0-2 45,0 1-45,0 1 11,0 0 11,0 1-22,0-1 0,0 1 0,0-2 12,0 3-35,0-2 23,0 0 0,0 0 11,0 0 157,0 1-134,0 0-12,0 0-44,0-1 56,0 0-46,0 1 12,0-1 0,0 0 0,0 1 34,0-1-34,0 0-22,0 1 22,0-1 0,0 1 0,0-2 0,0 1 0,0 0 0,0 1 0,0 0 0,0 0 33,0-1-33,0 0 11,0 2 23,0-3-12,0 2 34,0-1-44,0 0 200,0 2-200,0-2-12,0 0 22,0 1 12,0-2 111,0 3 12,0-2-146,0 0 0,0 1 1,0-1 33,0 0-45,0 0 11,0 0-11,0 0-22,0 2 22,0-3 11,2 3-11,-1-1 135,1 1-135,-1-1 11,-1 1-11,2-3 0,-2 2 33,0-1-33,0 0-22,0 2-2555,0-2 661,6 1-460,5 0-6297,10 1 8673,1 0 0,-8 0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7T07:08:41.884"/>
    </inkml:context>
    <inkml:brush xml:id="br0">
      <inkml:brushProperty name="width" value="0.08571" units="cm"/>
      <inkml:brushProperty name="height" value="0.08571" units="cm"/>
      <inkml:brushProperty name="color" value="#AB008B"/>
    </inkml:brush>
  </inkml:definitions>
  <inkml:trace contextRef="#ctx0" brushRef="#br0">219 1 10597,'-52'13'-339,"0"0"1,-31 6-1,62-12 1,11-6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pPr/>
              <a:t>8/20/2025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Ref: </a:t>
            </a:r>
            <a:r>
              <a:rPr lang="en-US" dirty="0"/>
              <a:t>https://</a:t>
            </a:r>
            <a:r>
              <a:rPr lang="en-US" dirty="0" err="1"/>
              <a:t>www.ccnablog.com</a:t>
            </a:r>
            <a:endParaRPr lang="en-TW" dirty="0"/>
          </a:p>
        </p:txBody>
      </p:sp>
      <p:sp>
        <p:nvSpPr>
          <p:cNvPr id="4" name="Slide Number Placeholder 3"/>
          <p:cNvSpPr>
            <a:spLocks noGrp="1"/>
          </p:cNvSpPr>
          <p:nvPr>
            <p:ph type="sldNum" sz="quarter" idx="5"/>
          </p:nvPr>
        </p:nvSpPr>
        <p:spPr/>
        <p:txBody>
          <a:bodyPr/>
          <a:lstStyle/>
          <a:p>
            <a:fld id="{F3E01517-4172-4077-848B-2264E0EA59BA}" type="slidenum">
              <a:rPr lang="en-US" smtClean="0"/>
              <a:pPr/>
              <a:t>6</a:t>
            </a:fld>
            <a:endParaRPr lang="en-US"/>
          </a:p>
        </p:txBody>
      </p:sp>
    </p:spTree>
    <p:extLst>
      <p:ext uri="{BB962C8B-B14F-4D97-AF65-F5344CB8AC3E}">
        <p14:creationId xmlns:p14="http://schemas.microsoft.com/office/powerpoint/2010/main" val="2814635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5743C-4BCF-627E-7633-29D9F3A57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1E8A7-3E90-B4DA-BDA1-F8739C6B3E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E4426B-3A19-0789-7388-3F28ACA4296F}"/>
              </a:ext>
            </a:extLst>
          </p:cNvPr>
          <p:cNvSpPr>
            <a:spLocks noGrp="1"/>
          </p:cNvSpPr>
          <p:nvPr>
            <p:ph type="body" idx="1"/>
          </p:nvPr>
        </p:nvSpPr>
        <p:spPr/>
        <p:txBody>
          <a:bodyPr/>
          <a:lstStyle/>
          <a:p>
            <a:endParaRPr lang="en-TW" dirty="0"/>
          </a:p>
        </p:txBody>
      </p:sp>
      <p:sp>
        <p:nvSpPr>
          <p:cNvPr id="4" name="Slide Number Placeholder 3">
            <a:extLst>
              <a:ext uri="{FF2B5EF4-FFF2-40B4-BE49-F238E27FC236}">
                <a16:creationId xmlns:a16="http://schemas.microsoft.com/office/drawing/2014/main" id="{BFCC6DC3-4FD3-A4AE-36D5-6064DF3BDA4A}"/>
              </a:ext>
            </a:extLst>
          </p:cNvPr>
          <p:cNvSpPr>
            <a:spLocks noGrp="1"/>
          </p:cNvSpPr>
          <p:nvPr>
            <p:ph type="sldNum" sz="quarter" idx="5"/>
          </p:nvPr>
        </p:nvSpPr>
        <p:spPr/>
        <p:txBody>
          <a:bodyPr/>
          <a:lstStyle/>
          <a:p>
            <a:fld id="{F3E01517-4172-4077-848B-2264E0EA59BA}" type="slidenum">
              <a:rPr lang="en-US" smtClean="0"/>
              <a:pPr/>
              <a:t>24</a:t>
            </a:fld>
            <a:endParaRPr lang="en-US"/>
          </a:p>
        </p:txBody>
      </p:sp>
    </p:spTree>
    <p:extLst>
      <p:ext uri="{BB962C8B-B14F-4D97-AF65-F5344CB8AC3E}">
        <p14:creationId xmlns:p14="http://schemas.microsoft.com/office/powerpoint/2010/main" val="3063873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764BE-E581-AE4D-F7F0-ABDA657E6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2B7B1-96A6-51C7-1B16-852A094BD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CC02E-E729-E773-F80F-737E534F5E48}"/>
              </a:ext>
            </a:extLst>
          </p:cNvPr>
          <p:cNvSpPr>
            <a:spLocks noGrp="1"/>
          </p:cNvSpPr>
          <p:nvPr>
            <p:ph type="body" idx="1"/>
          </p:nvPr>
        </p:nvSpPr>
        <p:spPr/>
        <p:txBody>
          <a:bodyPr/>
          <a:lstStyle/>
          <a:p>
            <a:r>
              <a:rPr lang="en-TW" dirty="0"/>
              <a:t>Other Service model: CBR &amp; ABR.</a:t>
            </a:r>
          </a:p>
        </p:txBody>
      </p:sp>
      <p:sp>
        <p:nvSpPr>
          <p:cNvPr id="4" name="Slide Number Placeholder 3">
            <a:extLst>
              <a:ext uri="{FF2B5EF4-FFF2-40B4-BE49-F238E27FC236}">
                <a16:creationId xmlns:a16="http://schemas.microsoft.com/office/drawing/2014/main" id="{27F671B2-ABF8-861A-E3EB-E93016C63471}"/>
              </a:ext>
            </a:extLst>
          </p:cNvPr>
          <p:cNvSpPr>
            <a:spLocks noGrp="1"/>
          </p:cNvSpPr>
          <p:nvPr>
            <p:ph type="sldNum" sz="quarter" idx="5"/>
          </p:nvPr>
        </p:nvSpPr>
        <p:spPr/>
        <p:txBody>
          <a:bodyPr/>
          <a:lstStyle/>
          <a:p>
            <a:fld id="{F3E01517-4172-4077-848B-2264E0EA59BA}" type="slidenum">
              <a:rPr lang="en-US" smtClean="0"/>
              <a:pPr/>
              <a:t>25</a:t>
            </a:fld>
            <a:endParaRPr lang="en-US"/>
          </a:p>
        </p:txBody>
      </p:sp>
    </p:spTree>
    <p:extLst>
      <p:ext uri="{BB962C8B-B14F-4D97-AF65-F5344CB8AC3E}">
        <p14:creationId xmlns:p14="http://schemas.microsoft.com/office/powerpoint/2010/main" val="3955902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cstate="print"/>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0"/>
            <a:ext cx="14635823" cy="8255808"/>
          </a:xfrm>
          <a:prstGeom prst="rect">
            <a:avLst/>
          </a:prstGeom>
          <a:ln w="38100">
            <a:solidFill>
              <a:srgbClr val="FFC000"/>
            </a:solidFill>
          </a:ln>
        </p:spPr>
      </p:pic>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2"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Agenda White">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2 Column Agenda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vider Whi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vider White">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py Slide White">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py Slide 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Slide White">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cstate="print"/>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able Slide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able Slide White">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able Slide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 Slide White">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Graph Slide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py and Graph White">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py and Graph 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cstate="print"/>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hank You White">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cstate="print"/>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Custom Picture">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cstate="print"/>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cstate="print"/>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cstate="print"/>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White">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130986353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027443-035D-4263-A7FA-C4F2145FEE00}" type="datetimeFigureOut">
              <a:rPr lang="en-IN" smtClean="0"/>
              <a:t>20-08-2025</a:t>
            </a:fld>
            <a:endParaRPr lang="en-IN" dirty="0"/>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1F56EE-BA8C-49DD-9007-330E7C7B6D5D}" type="slidenum">
              <a:rPr lang="en-IN" smtClean="0"/>
              <a:t>‹#›</a:t>
            </a:fld>
            <a:endParaRPr lang="en-IN"/>
          </a:p>
        </p:txBody>
      </p:sp>
      <p:pic>
        <p:nvPicPr>
          <p:cNvPr id="8" name="Picture 7">
            <a:extLst>
              <a:ext uri="{FF2B5EF4-FFF2-40B4-BE49-F238E27FC236}">
                <a16:creationId xmlns:a16="http://schemas.microsoft.com/office/drawing/2014/main" id="{05366D0D-F54B-0ABB-B75C-613FEBEA1E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269"/>
            <a:ext cx="14630400" cy="8225062"/>
          </a:xfrm>
          <a:prstGeom prst="rect">
            <a:avLst/>
          </a:prstGeom>
        </p:spPr>
      </p:pic>
      <p:sp>
        <p:nvSpPr>
          <p:cNvPr id="9" name="Rectangle 8">
            <a:extLst>
              <a:ext uri="{FF2B5EF4-FFF2-40B4-BE49-F238E27FC236}">
                <a16:creationId xmlns:a16="http://schemas.microsoft.com/office/drawing/2014/main" id="{3F7C8214-5533-BE70-7D3B-39BA071A7619}"/>
              </a:ext>
            </a:extLst>
          </p:cNvPr>
          <p:cNvSpPr/>
          <p:nvPr userDrawn="1"/>
        </p:nvSpPr>
        <p:spPr>
          <a:xfrm>
            <a:off x="12366346" y="7088429"/>
            <a:ext cx="1580083" cy="5391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120"/>
          </a:p>
        </p:txBody>
      </p:sp>
    </p:spTree>
    <p:extLst>
      <p:ext uri="{BB962C8B-B14F-4D97-AF65-F5344CB8AC3E}">
        <p14:creationId xmlns:p14="http://schemas.microsoft.com/office/powerpoint/2010/main" val="3025005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1027443-035D-4263-A7FA-C4F2145FEE00}" type="datetimeFigureOut">
              <a:rPr lang="en-IN" smtClean="0"/>
              <a:t>20-08-2025</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BABD7640-3F72-24D1-7443-2282E8CF1706}"/>
              </a:ext>
            </a:extLst>
          </p:cNvPr>
          <p:cNvSpPr/>
          <p:nvPr userDrawn="1"/>
        </p:nvSpPr>
        <p:spPr>
          <a:xfrm flipV="1">
            <a:off x="0" y="324199"/>
            <a:ext cx="14630400" cy="54863"/>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pic>
        <p:nvPicPr>
          <p:cNvPr id="9" name="Picture 8">
            <a:extLst>
              <a:ext uri="{FF2B5EF4-FFF2-40B4-BE49-F238E27FC236}">
                <a16:creationId xmlns:a16="http://schemas.microsoft.com/office/drawing/2014/main" id="{79A56E71-EFCF-9F91-A1BB-8FF373E9F1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2890" y="7340756"/>
            <a:ext cx="2439977" cy="647358"/>
          </a:xfrm>
          <a:prstGeom prst="rect">
            <a:avLst/>
          </a:prstGeom>
        </p:spPr>
      </p:pic>
    </p:spTree>
    <p:extLst>
      <p:ext uri="{BB962C8B-B14F-4D97-AF65-F5344CB8AC3E}">
        <p14:creationId xmlns:p14="http://schemas.microsoft.com/office/powerpoint/2010/main" val="756595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White">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4.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5.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61" r:id="rId6"/>
    <p:sldLayoutId id="2147483764" r:id="rId7"/>
    <p:sldLayoutId id="2147483765"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hyperlink" Target="http://www.brainkart.com/article/Forwarding-Techniques_13480/" TargetMode="Externa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eksforgeeks.org/computer-networks/what-is-transmission-control-protocol-tcp/" TargetMode="External"/><Relationship Id="rId2" Type="http://schemas.openxmlformats.org/officeDocument/2006/relationships/hyperlink" Target="https://www.geeksforgeeks.org/computer-networks/tcp-3-way-handshake-process/" TargetMode="Externa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hyperlink" Target="https://www.geeksforgeeks.org/computer-networks/user-datagram-protocol-udp/"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hyperlink" Target="https://www.geeksforgeeks.org/computer-networks/connection-less-service/" TargetMode="External"/><Relationship Id="rId2" Type="http://schemas.openxmlformats.org/officeDocument/2006/relationships/hyperlink" Target="https://www.geeksforgeeks.org/computer-networks/connection-oriented-service/" TargetMode="External"/><Relationship Id="rId1" Type="http://schemas.openxmlformats.org/officeDocument/2006/relationships/slideLayout" Target="../slideLayouts/slideLayout17.xml"/><Relationship Id="rId5" Type="http://schemas.openxmlformats.org/officeDocument/2006/relationships/hyperlink" Target="https://www.geeksforgeeks.org/computer-networks/user-datagram-protocol-udp/" TargetMode="External"/><Relationship Id="rId4" Type="http://schemas.openxmlformats.org/officeDocument/2006/relationships/hyperlink" Target="https://www.geeksforgeeks.org/computer-networks/what-is-transmission-control-protocol-tc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hyperlink" Target="https://www.geeksforgeeks.org/computer-networks/difference-between-adaptive-and-non-adaptive-routing-algorithms/" TargetMode="Externa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hyperlink" Target="https://www.geeksforgeeks.org/computer-networks/what-is-dynamic-routing-in-computer-network/" TargetMode="External"/><Relationship Id="rId2" Type="http://schemas.openxmlformats.org/officeDocument/2006/relationships/hyperlink" Target="https://www.geeksforgeeks.org/computer-networks/types-of-routing/" TargetMode="Externa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hyperlink" Target="https://www.geeksforgeeks.org/computer-networks/difference-between-static-and-dynamic-routing/" TargetMode="Externa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hyperlink" Target="https://www.geeksforgeeks.org/computer-networks/difference-between-distance-vector-routing-and-link-state-routing/" TargetMode="Externa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7.xml"/><Relationship Id="rId304" Type="http://schemas.openxmlformats.org/officeDocument/2006/relationships/image" Target="../media/image3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98" Type="http://schemas.openxmlformats.org/officeDocument/2006/relationships/customXml" Target="../ink/ink5.xml"/><Relationship Id="rId3" Type="http://schemas.openxmlformats.org/officeDocument/2006/relationships/image" Target="../media/image17.jpg"/><Relationship Id="rId97" Type="http://schemas.openxmlformats.org/officeDocument/2006/relationships/image" Target="../media/image381.png"/><Relationship Id="rId2" Type="http://schemas.openxmlformats.org/officeDocument/2006/relationships/notesSlide" Target="../notesSlides/notesSlide1.xml"/><Relationship Id="rId96" Type="http://schemas.openxmlformats.org/officeDocument/2006/relationships/customXml" Target="../ink/ink4.xml"/><Relationship Id="rId1" Type="http://schemas.openxmlformats.org/officeDocument/2006/relationships/slideLayout" Target="../slideLayouts/slideLayout17.xml"/><Relationship Id="rId6" Type="http://schemas.openxmlformats.org/officeDocument/2006/relationships/customXml" Target="../ink/ink3.xml"/><Relationship Id="rId5" Type="http://schemas.openxmlformats.org/officeDocument/2006/relationships/image" Target="../media/image120.png"/><Relationship Id="rId95" Type="http://schemas.openxmlformats.org/officeDocument/2006/relationships/image" Target="../media/image380.png"/><Relationship Id="rId99" Type="http://schemas.openxmlformats.org/officeDocument/2006/relationships/image" Target="../media/image382.png"/><Relationship Id="rId4" Type="http://schemas.openxmlformats.org/officeDocument/2006/relationships/customXml" Target="../ink/ink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hyperlink" Target="https://www.geeksforgeeks.org/dsa/bellman-ford-algorithm-simple-implementation/" TargetMode="External"/><Relationship Id="rId2" Type="http://schemas.openxmlformats.org/officeDocument/2006/relationships/hyperlink" Target="https://www.geeksforgeeks.org/computer-networks/arpanet-full-form/" TargetMode="Externa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64F7C6E-9292-020B-D98B-4DA88C6970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246"/>
          <a:stretch/>
        </p:blipFill>
        <p:spPr>
          <a:xfrm>
            <a:off x="4277783" y="1544286"/>
            <a:ext cx="5278248" cy="1503715"/>
          </a:xfrm>
          <a:prstGeom prst="rect">
            <a:avLst/>
          </a:prstGeom>
        </p:spPr>
      </p:pic>
      <p:sp>
        <p:nvSpPr>
          <p:cNvPr id="2" name="Title 11">
            <a:extLst>
              <a:ext uri="{FF2B5EF4-FFF2-40B4-BE49-F238E27FC236}">
                <a16:creationId xmlns:a16="http://schemas.microsoft.com/office/drawing/2014/main" id="{4BC8C0F5-CD55-C34B-BC34-EA9791EF5438}"/>
              </a:ext>
            </a:extLst>
          </p:cNvPr>
          <p:cNvSpPr txBox="1">
            <a:spLocks/>
          </p:cNvSpPr>
          <p:nvPr/>
        </p:nvSpPr>
        <p:spPr>
          <a:xfrm>
            <a:off x="1900260" y="3657600"/>
            <a:ext cx="10829879" cy="210011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0000"/>
                </a:solidFill>
                <a:latin typeface="Book Antiqua" panose="02040602050305030304" pitchFamily="18" charset="0"/>
              </a:rPr>
              <a:t>COMPUTER NETWORKS </a:t>
            </a:r>
            <a:br>
              <a:rPr lang="en-US" b="1" dirty="0">
                <a:solidFill>
                  <a:srgbClr val="FF0000"/>
                </a:solidFill>
                <a:latin typeface="Book Antiqua" panose="02040602050305030304" pitchFamily="18" charset="0"/>
              </a:rPr>
            </a:br>
            <a:r>
              <a:rPr lang="en-US" b="1" dirty="0">
                <a:solidFill>
                  <a:srgbClr val="FF0000"/>
                </a:solidFill>
                <a:latin typeface="Book Antiqua" panose="02040602050305030304" pitchFamily="18" charset="0"/>
              </a:rPr>
              <a:t>M23DE0203</a:t>
            </a:r>
          </a:p>
          <a:p>
            <a:r>
              <a:rPr lang="en-US" sz="3600" b="1" dirty="0">
                <a:solidFill>
                  <a:srgbClr val="FF0000"/>
                </a:solidFill>
                <a:latin typeface="Book Antiqua" panose="02040602050305030304" pitchFamily="18" charset="0"/>
              </a:rPr>
              <a:t>UNIT-III</a:t>
            </a:r>
            <a:endParaRPr lang="en-IN" sz="3600" dirty="0">
              <a:solidFill>
                <a:srgbClr val="FF0000"/>
              </a:solidFill>
              <a:latin typeface="Book Antiqua" panose="02040602050305030304" pitchFamily="18" charset="0"/>
            </a:endParaRPr>
          </a:p>
        </p:txBody>
      </p:sp>
      <p:sp>
        <p:nvSpPr>
          <p:cNvPr id="4" name="Text Placeholder 2">
            <a:extLst>
              <a:ext uri="{FF2B5EF4-FFF2-40B4-BE49-F238E27FC236}">
                <a16:creationId xmlns:a16="http://schemas.microsoft.com/office/drawing/2014/main" id="{6CC8791C-0D5C-522A-3C1C-28BCB8343463}"/>
              </a:ext>
            </a:extLst>
          </p:cNvPr>
          <p:cNvSpPr txBox="1">
            <a:spLocks/>
          </p:cNvSpPr>
          <p:nvPr/>
        </p:nvSpPr>
        <p:spPr bwMode="gray">
          <a:xfrm>
            <a:off x="1900260" y="6163319"/>
            <a:ext cx="7716428"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School of CSA/ MCA-  2</a:t>
            </a:r>
            <a:r>
              <a:rPr lang="en-US" baseline="30000" dirty="0"/>
              <a:t>nd</a:t>
            </a:r>
            <a:r>
              <a:rPr lang="en-US" dirty="0"/>
              <a:t> Semester </a:t>
            </a:r>
          </a:p>
        </p:txBody>
      </p:sp>
      <p:sp>
        <p:nvSpPr>
          <p:cNvPr id="5" name="Text Placeholder 2">
            <a:extLst>
              <a:ext uri="{FF2B5EF4-FFF2-40B4-BE49-F238E27FC236}">
                <a16:creationId xmlns:a16="http://schemas.microsoft.com/office/drawing/2014/main" id="{AE2E5BF0-9A77-77E9-7F05-F5BA3DD458E0}"/>
              </a:ext>
            </a:extLst>
          </p:cNvPr>
          <p:cNvSpPr txBox="1">
            <a:spLocks/>
          </p:cNvSpPr>
          <p:nvPr/>
        </p:nvSpPr>
        <p:spPr bwMode="gray">
          <a:xfrm>
            <a:off x="1900260" y="6571306"/>
            <a:ext cx="7716428"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Nagaraj C</a:t>
            </a:r>
          </a:p>
        </p:txBody>
      </p:sp>
    </p:spTree>
    <p:extLst>
      <p:ext uri="{BB962C8B-B14F-4D97-AF65-F5344CB8AC3E}">
        <p14:creationId xmlns:p14="http://schemas.microsoft.com/office/powerpoint/2010/main" val="4096696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AC9C-9C30-144B-9058-7B91F6A014C4}"/>
              </a:ext>
            </a:extLst>
          </p:cNvPr>
          <p:cNvSpPr>
            <a:spLocks noGrp="1"/>
          </p:cNvSpPr>
          <p:nvPr>
            <p:ph type="title"/>
          </p:nvPr>
        </p:nvSpPr>
        <p:spPr/>
        <p:txBody>
          <a:bodyPr/>
          <a:lstStyle/>
          <a:p>
            <a:r>
              <a:rPr lang="en-TW" b="1" dirty="0"/>
              <a:t>Routing </a:t>
            </a:r>
          </a:p>
        </p:txBody>
      </p:sp>
      <p:sp>
        <p:nvSpPr>
          <p:cNvPr id="3" name="Text Placeholder 2">
            <a:extLst>
              <a:ext uri="{FF2B5EF4-FFF2-40B4-BE49-F238E27FC236}">
                <a16:creationId xmlns:a16="http://schemas.microsoft.com/office/drawing/2014/main" id="{F4C49406-BDFA-7049-94AA-F190DE9FE931}"/>
              </a:ext>
            </a:extLst>
          </p:cNvPr>
          <p:cNvSpPr>
            <a:spLocks noGrp="1"/>
          </p:cNvSpPr>
          <p:nvPr>
            <p:ph type="body" sz="quarter" idx="18"/>
          </p:nvPr>
        </p:nvSpPr>
        <p:spPr>
          <a:xfrm>
            <a:off x="838200" y="1064325"/>
            <a:ext cx="7431404" cy="518576"/>
          </a:xfrm>
        </p:spPr>
        <p:txBody>
          <a:bodyPr/>
          <a:lstStyle/>
          <a:p>
            <a:r>
              <a:rPr lang="en-TW" dirty="0"/>
              <a:t>Definition</a:t>
            </a:r>
          </a:p>
        </p:txBody>
      </p:sp>
      <p:graphicFrame>
        <p:nvGraphicFramePr>
          <p:cNvPr id="5" name="Diagram 4">
            <a:extLst>
              <a:ext uri="{FF2B5EF4-FFF2-40B4-BE49-F238E27FC236}">
                <a16:creationId xmlns:a16="http://schemas.microsoft.com/office/drawing/2014/main" id="{D0DB0789-95C2-9E43-B6EB-0F1190C74850}"/>
              </a:ext>
            </a:extLst>
          </p:cNvPr>
          <p:cNvGraphicFramePr/>
          <p:nvPr>
            <p:extLst>
              <p:ext uri="{D42A27DB-BD31-4B8C-83A1-F6EECF244321}">
                <p14:modId xmlns:p14="http://schemas.microsoft.com/office/powerpoint/2010/main" val="3836282704"/>
              </p:ext>
            </p:extLst>
          </p:nvPr>
        </p:nvGraphicFramePr>
        <p:xfrm>
          <a:off x="1066800" y="1669131"/>
          <a:ext cx="12649200" cy="5874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46921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AD269-3CE2-0E6D-4DDA-0A77976AD8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2481DBB-BFFB-AC39-7DE7-2CB258F443CB}"/>
              </a:ext>
            </a:extLst>
          </p:cNvPr>
          <p:cNvSpPr>
            <a:spLocks noGrp="1"/>
          </p:cNvSpPr>
          <p:nvPr>
            <p:ph type="body" sz="quarter" idx="17"/>
          </p:nvPr>
        </p:nvSpPr>
        <p:spPr>
          <a:xfrm>
            <a:off x="182983" y="1164946"/>
            <a:ext cx="14240851" cy="6736692"/>
          </a:xfrm>
        </p:spPr>
        <p:txBody>
          <a:bodyPr/>
          <a:lstStyle/>
          <a:p>
            <a:pPr marL="0" indent="0">
              <a:buNone/>
            </a:pPr>
            <a:br>
              <a:rPr lang="en-IN" dirty="0"/>
            </a:br>
            <a:endParaRPr lang="en-IN" dirty="0"/>
          </a:p>
        </p:txBody>
      </p:sp>
      <p:sp>
        <p:nvSpPr>
          <p:cNvPr id="4" name="Title 3">
            <a:extLst>
              <a:ext uri="{FF2B5EF4-FFF2-40B4-BE49-F238E27FC236}">
                <a16:creationId xmlns:a16="http://schemas.microsoft.com/office/drawing/2014/main" id="{BAC1F276-F6E8-6F6D-2628-0722E6D0136E}"/>
              </a:ext>
            </a:extLst>
          </p:cNvPr>
          <p:cNvSpPr>
            <a:spLocks noGrp="1"/>
          </p:cNvSpPr>
          <p:nvPr>
            <p:ph type="title"/>
          </p:nvPr>
        </p:nvSpPr>
        <p:spPr>
          <a:xfrm>
            <a:off x="345490" y="0"/>
            <a:ext cx="13915836" cy="1005842"/>
          </a:xfrm>
        </p:spPr>
        <p:txBody>
          <a:bodyPr/>
          <a:lstStyle/>
          <a:p>
            <a:r>
              <a:rPr lang="en-IN" b="1" dirty="0">
                <a:solidFill>
                  <a:srgbClr val="FF0000"/>
                </a:solidFill>
              </a:rPr>
              <a:t>Congestion Control algorithm-</a:t>
            </a:r>
            <a:r>
              <a:rPr lang="en-US" b="1" dirty="0">
                <a:solidFill>
                  <a:srgbClr val="273239"/>
                </a:solidFill>
                <a:latin typeface="Nunito" pitchFamily="2" charset="0"/>
              </a:rPr>
              <a:t> </a:t>
            </a:r>
            <a:r>
              <a:rPr lang="en-US" b="1" dirty="0">
                <a:solidFill>
                  <a:srgbClr val="FF0000"/>
                </a:solidFill>
                <a:latin typeface="Nunito" pitchFamily="2" charset="0"/>
              </a:rPr>
              <a:t>Token Bucket Algorithm</a:t>
            </a:r>
            <a:endParaRPr lang="en-IN" dirty="0">
              <a:solidFill>
                <a:srgbClr val="FF0000"/>
              </a:solidFill>
            </a:endParaRPr>
          </a:p>
        </p:txBody>
      </p:sp>
      <p:sp>
        <p:nvSpPr>
          <p:cNvPr id="5" name="TextBox 4">
            <a:extLst>
              <a:ext uri="{FF2B5EF4-FFF2-40B4-BE49-F238E27FC236}">
                <a16:creationId xmlns:a16="http://schemas.microsoft.com/office/drawing/2014/main" id="{6CB10D86-5C04-EF9E-7C72-9962DECC73EB}"/>
              </a:ext>
            </a:extLst>
          </p:cNvPr>
          <p:cNvSpPr txBox="1"/>
          <p:nvPr/>
        </p:nvSpPr>
        <p:spPr>
          <a:xfrm>
            <a:off x="838200" y="1057981"/>
            <a:ext cx="13585634" cy="6494085"/>
          </a:xfrm>
          <a:prstGeom prst="rect">
            <a:avLst/>
          </a:prstGeom>
          <a:noFill/>
        </p:spPr>
        <p:txBody>
          <a:bodyPr wrap="square">
            <a:spAutoFit/>
          </a:bodyPr>
          <a:lstStyle/>
          <a:p>
            <a:pPr>
              <a:lnSpc>
                <a:spcPct val="150000"/>
              </a:lnSpc>
            </a:pPr>
            <a:r>
              <a:rPr lang="en-US" b="1" dirty="0">
                <a:latin typeface="Roboto Medium" panose="02000000000000000000" pitchFamily="2" charset="0"/>
                <a:ea typeface="Roboto Medium" panose="02000000000000000000" pitchFamily="2" charset="0"/>
                <a:cs typeface="Roboto Medium" panose="02000000000000000000" pitchFamily="2" charset="0"/>
              </a:rPr>
              <a:t>3.Burst Handling</a:t>
            </a:r>
            <a:r>
              <a:rPr lang="en-US" dirty="0">
                <a:latin typeface="Roboto Medium" panose="02000000000000000000" pitchFamily="2" charset="0"/>
                <a:ea typeface="Roboto Medium" panose="02000000000000000000" pitchFamily="2" charset="0"/>
                <a:cs typeface="Roboto Medium" panose="02000000000000000000" pitchFamily="2" charset="0"/>
              </a:rPr>
              <a:t>:</a:t>
            </a:r>
          </a:p>
          <a:p>
            <a:pPr marL="1110212" lvl="1" indent="-457200">
              <a:lnSpc>
                <a:spcPct val="150000"/>
              </a:lnSpc>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The bucket allows accumulation of tokens, enabling short bursts of traffic to be sent as long as the bucket has sufficient tokens.</a:t>
            </a:r>
          </a:p>
          <a:p>
            <a:pPr marL="1110212" lvl="1" indent="-457200">
              <a:lnSpc>
                <a:spcPct val="150000"/>
              </a:lnSpc>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This makes the algorithm more flexible compared to strict rate-limiting mechanisms like the </a:t>
            </a:r>
            <a:r>
              <a:rPr lang="en-US" b="1" dirty="0">
                <a:latin typeface="Roboto Medium" panose="02000000000000000000" pitchFamily="2" charset="0"/>
                <a:ea typeface="Roboto Medium" panose="02000000000000000000" pitchFamily="2" charset="0"/>
                <a:cs typeface="Roboto Medium" panose="02000000000000000000" pitchFamily="2" charset="0"/>
              </a:rPr>
              <a:t>Leaky Bucket Algorithm</a:t>
            </a:r>
            <a:r>
              <a:rPr lang="en-US" dirty="0">
                <a:latin typeface="Roboto Medium" panose="02000000000000000000" pitchFamily="2" charset="0"/>
                <a:ea typeface="Roboto Medium" panose="02000000000000000000" pitchFamily="2" charset="0"/>
                <a:cs typeface="Roboto Medium" panose="02000000000000000000" pitchFamily="2" charset="0"/>
              </a:rPr>
              <a:t>.</a:t>
            </a:r>
          </a:p>
          <a:p>
            <a:pPr>
              <a:lnSpc>
                <a:spcPct val="150000"/>
              </a:lnSpc>
            </a:pPr>
            <a:r>
              <a:rPr lang="en-US"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Key Parameters</a:t>
            </a:r>
            <a:endParaRPr lang="en-US" b="1" dirty="0">
              <a:solidFill>
                <a:srgbClr val="FF0000"/>
              </a:solidFill>
              <a:latin typeface="Roboto Medium" panose="02000000000000000000" pitchFamily="2" charset="0"/>
              <a:ea typeface="Roboto Medium" panose="02000000000000000000" pitchFamily="2" charset="0"/>
              <a:cs typeface="Roboto Medium" panose="02000000000000000000" pitchFamily="2" charset="0"/>
            </a:endParaRPr>
          </a:p>
          <a:p>
            <a:pPr>
              <a:lnSpc>
                <a:spcPct val="150000"/>
              </a:lnSpc>
            </a:pPr>
            <a:r>
              <a:rPr lang="en-US" b="1" dirty="0">
                <a:latin typeface="Roboto Medium" panose="02000000000000000000" pitchFamily="2" charset="0"/>
                <a:ea typeface="Roboto Medium" panose="02000000000000000000" pitchFamily="2" charset="0"/>
                <a:cs typeface="Roboto Medium" panose="02000000000000000000" pitchFamily="2" charset="0"/>
              </a:rPr>
              <a:t>Token Generation Rate (r)</a:t>
            </a:r>
            <a:r>
              <a:rPr lang="en-US" dirty="0">
                <a:latin typeface="Roboto Medium" panose="02000000000000000000" pitchFamily="2" charset="0"/>
                <a:ea typeface="Roboto Medium" panose="02000000000000000000" pitchFamily="2" charset="0"/>
                <a:cs typeface="Roboto Medium" panose="02000000000000000000" pitchFamily="2" charset="0"/>
              </a:rPr>
              <a:t>: The rate at which tokens are added to the bucket.</a:t>
            </a:r>
          </a:p>
          <a:p>
            <a:pPr>
              <a:lnSpc>
                <a:spcPct val="150000"/>
              </a:lnSpc>
            </a:pPr>
            <a:r>
              <a:rPr lang="en-US" b="1" dirty="0">
                <a:latin typeface="Roboto Medium" panose="02000000000000000000" pitchFamily="2" charset="0"/>
                <a:ea typeface="Roboto Medium" panose="02000000000000000000" pitchFamily="2" charset="0"/>
                <a:cs typeface="Roboto Medium" panose="02000000000000000000" pitchFamily="2" charset="0"/>
              </a:rPr>
              <a:t>Bucket Capacity (B)</a:t>
            </a:r>
            <a:r>
              <a:rPr lang="en-US" dirty="0">
                <a:latin typeface="Roboto Medium" panose="02000000000000000000" pitchFamily="2" charset="0"/>
                <a:ea typeface="Roboto Medium" panose="02000000000000000000" pitchFamily="2" charset="0"/>
                <a:cs typeface="Roboto Medium" panose="02000000000000000000" pitchFamily="2" charset="0"/>
              </a:rPr>
              <a:t>: The maximum number of tokens the bucket can hold.</a:t>
            </a:r>
          </a:p>
          <a:p>
            <a:pPr>
              <a:lnSpc>
                <a:spcPct val="150000"/>
              </a:lnSpc>
            </a:pPr>
            <a:r>
              <a:rPr lang="en-US" b="1" dirty="0">
                <a:latin typeface="Roboto Medium" panose="02000000000000000000" pitchFamily="2" charset="0"/>
                <a:ea typeface="Roboto Medium" panose="02000000000000000000" pitchFamily="2" charset="0"/>
                <a:cs typeface="Roboto Medium" panose="02000000000000000000" pitchFamily="2" charset="0"/>
              </a:rPr>
              <a:t>Burst Size</a:t>
            </a:r>
            <a:r>
              <a:rPr lang="en-US" dirty="0">
                <a:latin typeface="Roboto Medium" panose="02000000000000000000" pitchFamily="2" charset="0"/>
                <a:ea typeface="Roboto Medium" panose="02000000000000000000" pitchFamily="2" charset="0"/>
                <a:cs typeface="Roboto Medium" panose="02000000000000000000" pitchFamily="2" charset="0"/>
              </a:rPr>
              <a:t>: The maximum amount of data that can be sent in a burst, determined by the bucket's capacity.</a:t>
            </a:r>
          </a:p>
          <a:p>
            <a:pPr lvl="1"/>
            <a:endParaRPr lang="en-US" dirty="0"/>
          </a:p>
        </p:txBody>
      </p:sp>
    </p:spTree>
    <p:extLst>
      <p:ext uri="{BB962C8B-B14F-4D97-AF65-F5344CB8AC3E}">
        <p14:creationId xmlns:p14="http://schemas.microsoft.com/office/powerpoint/2010/main" val="5769719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49CFB-D2C3-4A77-91CD-15DD94A692F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A2E1A10-3EA6-4DAE-3410-CA571EB98BBE}"/>
              </a:ext>
            </a:extLst>
          </p:cNvPr>
          <p:cNvSpPr>
            <a:spLocks noGrp="1"/>
          </p:cNvSpPr>
          <p:nvPr>
            <p:ph type="body" sz="quarter" idx="17"/>
          </p:nvPr>
        </p:nvSpPr>
        <p:spPr>
          <a:xfrm>
            <a:off x="182983" y="1164946"/>
            <a:ext cx="14240851" cy="6736692"/>
          </a:xfrm>
        </p:spPr>
        <p:txBody>
          <a:bodyPr/>
          <a:lstStyle/>
          <a:p>
            <a:pPr marL="0" indent="0">
              <a:buNone/>
            </a:pPr>
            <a:br>
              <a:rPr lang="en-IN" dirty="0"/>
            </a:br>
            <a:endParaRPr lang="en-IN" dirty="0"/>
          </a:p>
        </p:txBody>
      </p:sp>
      <p:sp>
        <p:nvSpPr>
          <p:cNvPr id="4" name="Title 3">
            <a:extLst>
              <a:ext uri="{FF2B5EF4-FFF2-40B4-BE49-F238E27FC236}">
                <a16:creationId xmlns:a16="http://schemas.microsoft.com/office/drawing/2014/main" id="{2A92F73E-81C8-4BDD-3C23-C9EE35352DD9}"/>
              </a:ext>
            </a:extLst>
          </p:cNvPr>
          <p:cNvSpPr>
            <a:spLocks noGrp="1"/>
          </p:cNvSpPr>
          <p:nvPr>
            <p:ph type="title"/>
          </p:nvPr>
        </p:nvSpPr>
        <p:spPr>
          <a:xfrm>
            <a:off x="345490" y="0"/>
            <a:ext cx="13915836" cy="1005842"/>
          </a:xfrm>
        </p:spPr>
        <p:txBody>
          <a:bodyPr/>
          <a:lstStyle/>
          <a:p>
            <a:r>
              <a:rPr lang="en-IN" b="1" dirty="0">
                <a:solidFill>
                  <a:srgbClr val="FF0000"/>
                </a:solidFill>
              </a:rPr>
              <a:t>Congestion Control algorithm-</a:t>
            </a:r>
            <a:r>
              <a:rPr lang="en-US" b="1" dirty="0">
                <a:solidFill>
                  <a:srgbClr val="273239"/>
                </a:solidFill>
                <a:latin typeface="Nunito" pitchFamily="2" charset="0"/>
              </a:rPr>
              <a:t> </a:t>
            </a:r>
            <a:r>
              <a:rPr lang="en-US" b="1" dirty="0">
                <a:solidFill>
                  <a:srgbClr val="FF0000"/>
                </a:solidFill>
                <a:latin typeface="Nunito" pitchFamily="2" charset="0"/>
              </a:rPr>
              <a:t>Token Bucket Algorithm</a:t>
            </a:r>
            <a:endParaRPr lang="en-IN" dirty="0">
              <a:solidFill>
                <a:srgbClr val="FF0000"/>
              </a:solidFill>
            </a:endParaRPr>
          </a:p>
        </p:txBody>
      </p:sp>
      <p:sp>
        <p:nvSpPr>
          <p:cNvPr id="5" name="TextBox 4">
            <a:extLst>
              <a:ext uri="{FF2B5EF4-FFF2-40B4-BE49-F238E27FC236}">
                <a16:creationId xmlns:a16="http://schemas.microsoft.com/office/drawing/2014/main" id="{A5B8EAEB-A432-B633-F728-0872B1AE099B}"/>
              </a:ext>
            </a:extLst>
          </p:cNvPr>
          <p:cNvSpPr txBox="1"/>
          <p:nvPr/>
        </p:nvSpPr>
        <p:spPr>
          <a:xfrm>
            <a:off x="838200" y="1057981"/>
            <a:ext cx="13585634" cy="7494359"/>
          </a:xfrm>
          <a:prstGeom prst="rect">
            <a:avLst/>
          </a:prstGeom>
          <a:noFill/>
        </p:spPr>
        <p:txBody>
          <a:bodyPr wrap="square">
            <a:spAutoFit/>
          </a:bodyPr>
          <a:lstStyle/>
          <a:p>
            <a:pPr algn="just">
              <a:lnSpc>
                <a:spcPct val="150000"/>
              </a:lnSpc>
            </a:pPr>
            <a:r>
              <a:rPr lang="en-US"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Advantages</a:t>
            </a:r>
            <a:endParaRPr lang="en-US" b="1" dirty="0">
              <a:solidFill>
                <a:srgbClr val="FF0000"/>
              </a:solidFill>
              <a:latin typeface="Roboto Medium" panose="02000000000000000000" pitchFamily="2" charset="0"/>
              <a:ea typeface="Roboto Medium" panose="02000000000000000000" pitchFamily="2" charset="0"/>
              <a:cs typeface="Roboto Medium" panose="02000000000000000000" pitchFamily="2" charset="0"/>
            </a:endParaRPr>
          </a:p>
          <a:p>
            <a:pPr marL="457200" indent="-457200" algn="just">
              <a:lnSpc>
                <a:spcPct val="150000"/>
              </a:lnSpc>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Allows controlled bursts of traffic, making it suitable for real-world network scenarios.</a:t>
            </a:r>
          </a:p>
          <a:p>
            <a:pPr marL="457200" indent="-457200" algn="just">
              <a:lnSpc>
                <a:spcPct val="150000"/>
              </a:lnSpc>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Ensures compliance with a specified average data rate.</a:t>
            </a:r>
          </a:p>
          <a:p>
            <a:pPr marL="457200" indent="-457200" algn="just">
              <a:lnSpc>
                <a:spcPct val="150000"/>
              </a:lnSpc>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Simple and efficient to implement.</a:t>
            </a:r>
          </a:p>
          <a:p>
            <a:pPr algn="just">
              <a:lnSpc>
                <a:spcPct val="150000"/>
              </a:lnSpc>
            </a:pPr>
            <a:r>
              <a:rPr lang="en-US"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Applications</a:t>
            </a:r>
            <a:endParaRPr lang="en-US" b="1" dirty="0">
              <a:solidFill>
                <a:srgbClr val="FF0000"/>
              </a:solidFill>
              <a:latin typeface="Roboto Medium" panose="02000000000000000000" pitchFamily="2" charset="0"/>
              <a:ea typeface="Roboto Medium" panose="02000000000000000000" pitchFamily="2" charset="0"/>
              <a:cs typeface="Roboto Medium" panose="02000000000000000000" pitchFamily="2" charset="0"/>
            </a:endParaRPr>
          </a:p>
          <a:p>
            <a:pPr marL="457200" indent="-457200" algn="just">
              <a:lnSpc>
                <a:spcPct val="150000"/>
              </a:lnSpc>
              <a:buFont typeface="Arial" panose="020B0604020202020204" pitchFamily="34" charset="0"/>
              <a:buChar char="•"/>
            </a:pPr>
            <a:r>
              <a:rPr lang="en-US" b="1" dirty="0">
                <a:latin typeface="Roboto Medium" panose="02000000000000000000" pitchFamily="2" charset="0"/>
                <a:ea typeface="Roboto Medium" panose="02000000000000000000" pitchFamily="2" charset="0"/>
                <a:cs typeface="Roboto Medium" panose="02000000000000000000" pitchFamily="2" charset="0"/>
              </a:rPr>
              <a:t>Traffic Shaping</a:t>
            </a:r>
            <a:r>
              <a:rPr lang="en-US" dirty="0">
                <a:latin typeface="Roboto Medium" panose="02000000000000000000" pitchFamily="2" charset="0"/>
                <a:ea typeface="Roboto Medium" panose="02000000000000000000" pitchFamily="2" charset="0"/>
                <a:cs typeface="Roboto Medium" panose="02000000000000000000" pitchFamily="2" charset="0"/>
              </a:rPr>
              <a:t>: Smoothens traffic flow to prevent congestion.</a:t>
            </a:r>
          </a:p>
          <a:p>
            <a:pPr marL="457200" indent="-457200" algn="just">
              <a:lnSpc>
                <a:spcPct val="150000"/>
              </a:lnSpc>
              <a:buFont typeface="Arial" panose="020B0604020202020204" pitchFamily="34" charset="0"/>
              <a:buChar char="•"/>
            </a:pPr>
            <a:r>
              <a:rPr lang="en-US" b="1" dirty="0">
                <a:latin typeface="Roboto Medium" panose="02000000000000000000" pitchFamily="2" charset="0"/>
                <a:ea typeface="Roboto Medium" panose="02000000000000000000" pitchFamily="2" charset="0"/>
                <a:cs typeface="Roboto Medium" panose="02000000000000000000" pitchFamily="2" charset="0"/>
              </a:rPr>
              <a:t>Traffic Policing</a:t>
            </a:r>
            <a:r>
              <a:rPr lang="en-US" dirty="0">
                <a:latin typeface="Roboto Medium" panose="02000000000000000000" pitchFamily="2" charset="0"/>
                <a:ea typeface="Roboto Medium" panose="02000000000000000000" pitchFamily="2" charset="0"/>
                <a:cs typeface="Roboto Medium" panose="02000000000000000000" pitchFamily="2" charset="0"/>
              </a:rPr>
              <a:t>: Ensures that traffic conforms to agreed-upon rates in Service Level Agreements (SLAs).</a:t>
            </a:r>
          </a:p>
          <a:p>
            <a:pPr marL="457200" indent="-457200" algn="just">
              <a:lnSpc>
                <a:spcPct val="150000"/>
              </a:lnSpc>
              <a:buFont typeface="Arial" panose="020B0604020202020204" pitchFamily="34" charset="0"/>
              <a:buChar char="•"/>
            </a:pPr>
            <a:r>
              <a:rPr lang="en-US" b="1" dirty="0">
                <a:latin typeface="Roboto Medium" panose="02000000000000000000" pitchFamily="2" charset="0"/>
                <a:ea typeface="Roboto Medium" panose="02000000000000000000" pitchFamily="2" charset="0"/>
                <a:cs typeface="Roboto Medium" panose="02000000000000000000" pitchFamily="2" charset="0"/>
              </a:rPr>
              <a:t>Quality of Service (QoS)</a:t>
            </a:r>
            <a:r>
              <a:rPr lang="en-US" dirty="0">
                <a:latin typeface="Roboto Medium" panose="02000000000000000000" pitchFamily="2" charset="0"/>
                <a:ea typeface="Roboto Medium" panose="02000000000000000000" pitchFamily="2" charset="0"/>
                <a:cs typeface="Roboto Medium" panose="02000000000000000000" pitchFamily="2" charset="0"/>
              </a:rPr>
              <a:t>: Helps prioritize and manage network resources effectively.</a:t>
            </a:r>
          </a:p>
          <a:p>
            <a:pPr algn="just">
              <a:lnSpc>
                <a:spcPct val="150000"/>
              </a:lnSpc>
            </a:pPr>
            <a:r>
              <a:rPr lang="en-US" dirty="0">
                <a:latin typeface="Roboto Medium" panose="02000000000000000000" pitchFamily="2" charset="0"/>
                <a:ea typeface="Roboto Medium" panose="02000000000000000000" pitchFamily="2" charset="0"/>
                <a:cs typeface="Roboto Medium" panose="02000000000000000000" pitchFamily="2" charset="0"/>
              </a:rPr>
              <a:t>The </a:t>
            </a:r>
            <a:r>
              <a:rPr lang="en-US" b="1" dirty="0">
                <a:latin typeface="Roboto Medium" panose="02000000000000000000" pitchFamily="2" charset="0"/>
                <a:ea typeface="Roboto Medium" panose="02000000000000000000" pitchFamily="2" charset="0"/>
                <a:cs typeface="Roboto Medium" panose="02000000000000000000" pitchFamily="2" charset="0"/>
              </a:rPr>
              <a:t>Token Bucket Algorithm</a:t>
            </a:r>
            <a:r>
              <a:rPr lang="en-US" dirty="0">
                <a:latin typeface="Roboto Medium" panose="02000000000000000000" pitchFamily="2" charset="0"/>
                <a:ea typeface="Roboto Medium" panose="02000000000000000000" pitchFamily="2" charset="0"/>
                <a:cs typeface="Roboto Medium" panose="02000000000000000000" pitchFamily="2" charset="0"/>
              </a:rPr>
              <a:t> is widely used in telecommunications and packet-switched networks to balance efficiency and flexibility in data transmission.</a:t>
            </a:r>
          </a:p>
          <a:p>
            <a:endParaRPr lang="en-US" dirty="0"/>
          </a:p>
          <a:p>
            <a:pPr lvl="1"/>
            <a:endParaRPr lang="en-US" dirty="0"/>
          </a:p>
        </p:txBody>
      </p:sp>
    </p:spTree>
    <p:extLst>
      <p:ext uri="{BB962C8B-B14F-4D97-AF65-F5344CB8AC3E}">
        <p14:creationId xmlns:p14="http://schemas.microsoft.com/office/powerpoint/2010/main" val="30131762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BCC8F-2601-D554-302C-87365E98EB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236D923-743A-0FED-CC12-BDF6974A98C9}"/>
              </a:ext>
            </a:extLst>
          </p:cNvPr>
          <p:cNvSpPr>
            <a:spLocks noGrp="1"/>
          </p:cNvSpPr>
          <p:nvPr>
            <p:ph type="body" sz="quarter" idx="17"/>
          </p:nvPr>
        </p:nvSpPr>
        <p:spPr>
          <a:xfrm>
            <a:off x="182983" y="1164946"/>
            <a:ext cx="14240851" cy="6736692"/>
          </a:xfrm>
        </p:spPr>
        <p:txBody>
          <a:bodyPr/>
          <a:lstStyle/>
          <a:p>
            <a:pPr marL="0" indent="0">
              <a:buNone/>
            </a:pPr>
            <a:br>
              <a:rPr lang="en-IN" dirty="0"/>
            </a:br>
            <a:endParaRPr lang="en-IN" dirty="0"/>
          </a:p>
        </p:txBody>
      </p:sp>
      <p:sp>
        <p:nvSpPr>
          <p:cNvPr id="4" name="Title 3">
            <a:extLst>
              <a:ext uri="{FF2B5EF4-FFF2-40B4-BE49-F238E27FC236}">
                <a16:creationId xmlns:a16="http://schemas.microsoft.com/office/drawing/2014/main" id="{23A29DE5-879E-A28B-59A5-674698F83902}"/>
              </a:ext>
            </a:extLst>
          </p:cNvPr>
          <p:cNvSpPr>
            <a:spLocks noGrp="1"/>
          </p:cNvSpPr>
          <p:nvPr>
            <p:ph type="title"/>
          </p:nvPr>
        </p:nvSpPr>
        <p:spPr>
          <a:xfrm>
            <a:off x="345490" y="0"/>
            <a:ext cx="13915836" cy="1005842"/>
          </a:xfrm>
        </p:spPr>
        <p:txBody>
          <a:bodyPr/>
          <a:lstStyle/>
          <a:p>
            <a:r>
              <a:rPr lang="en-IN" b="1" dirty="0">
                <a:solidFill>
                  <a:srgbClr val="FF0000"/>
                </a:solidFill>
              </a:rPr>
              <a:t>Congestion Control algorithm-</a:t>
            </a:r>
            <a:r>
              <a:rPr lang="en-US" b="1" dirty="0">
                <a:solidFill>
                  <a:srgbClr val="273239"/>
                </a:solidFill>
                <a:latin typeface="Nunito" pitchFamily="2" charset="0"/>
              </a:rPr>
              <a:t> </a:t>
            </a:r>
            <a:r>
              <a:rPr lang="en-US" b="1" dirty="0">
                <a:solidFill>
                  <a:srgbClr val="FF0000"/>
                </a:solidFill>
                <a:latin typeface="Nunito" pitchFamily="2" charset="0"/>
              </a:rPr>
              <a:t>Token Bucket Algorithm</a:t>
            </a:r>
            <a:endParaRPr lang="en-IN" dirty="0">
              <a:solidFill>
                <a:srgbClr val="FF0000"/>
              </a:solidFill>
            </a:endParaRPr>
          </a:p>
        </p:txBody>
      </p:sp>
      <p:pic>
        <p:nvPicPr>
          <p:cNvPr id="6146" name="Picture 2" descr="Chapter 5 The Network Layer Congestion Control Algorithms">
            <a:extLst>
              <a:ext uri="{FF2B5EF4-FFF2-40B4-BE49-F238E27FC236}">
                <a16:creationId xmlns:a16="http://schemas.microsoft.com/office/drawing/2014/main" id="{2004A339-0030-A7E4-E291-ACC28A0B1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64946"/>
            <a:ext cx="12115799" cy="6537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4261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370B8D-9897-2F9E-A99A-4AF9F7B4C7DD}"/>
              </a:ext>
            </a:extLst>
          </p:cNvPr>
          <p:cNvSpPr>
            <a:spLocks noGrp="1"/>
          </p:cNvSpPr>
          <p:nvPr>
            <p:ph type="body" sz="quarter" idx="17"/>
          </p:nvPr>
        </p:nvSpPr>
        <p:spPr>
          <a:xfrm>
            <a:off x="809740" y="762000"/>
            <a:ext cx="13348930" cy="5667376"/>
          </a:xfrm>
        </p:spPr>
        <p:txBody>
          <a:bodyPr/>
          <a:lstStyle/>
          <a:p>
            <a:pPr algn="just"/>
            <a:r>
              <a:rPr lang="en-US" dirty="0"/>
              <a:t>Quality of Service (QoS) is an important concept, particularly when working with multimedia applications. </a:t>
            </a:r>
          </a:p>
          <a:p>
            <a:pPr algn="just"/>
            <a:r>
              <a:rPr lang="en-US" dirty="0"/>
              <a:t>Multimedia applications, such as video conferencing, streaming services, and VoIP (Voice over IP), require certain </a:t>
            </a:r>
            <a:r>
              <a:rPr lang="en-US" dirty="0">
                <a:solidFill>
                  <a:srgbClr val="FF0000"/>
                </a:solidFill>
              </a:rPr>
              <a:t>bandwidth, latency, jitter, and packet loss </a:t>
            </a:r>
            <a:r>
              <a:rPr lang="en-US" dirty="0"/>
              <a:t>parameters. </a:t>
            </a:r>
          </a:p>
          <a:p>
            <a:pPr algn="just"/>
            <a:r>
              <a:rPr lang="en-US" dirty="0"/>
              <a:t>QoS methods help ensure that these requirements are satisfied, allowing for seamless and re</a:t>
            </a:r>
          </a:p>
          <a:p>
            <a:pPr marL="0" indent="0" algn="just" fontAlgn="base">
              <a:buNone/>
            </a:pPr>
            <a:r>
              <a:rPr lang="en-US" b="1" dirty="0">
                <a:solidFill>
                  <a:srgbClr val="FF0000"/>
                </a:solidFill>
              </a:rPr>
              <a:t>What is Quality of Service?</a:t>
            </a:r>
          </a:p>
          <a:p>
            <a:pPr algn="just" fontAlgn="base"/>
            <a:r>
              <a:rPr lang="en-US" b="1" dirty="0"/>
              <a:t>Quality-of-service (QoS)</a:t>
            </a:r>
            <a:r>
              <a:rPr lang="en-US" dirty="0"/>
              <a:t> refers to traffic control mechanisms that seek to differentiate performance based on application or network-operator requirements or guaranteed performance to applications. </a:t>
            </a:r>
          </a:p>
          <a:p>
            <a:pPr algn="just" fontAlgn="base"/>
            <a:r>
              <a:rPr lang="en-US" dirty="0"/>
              <a:t>The basic phenomenon for QoS is in terms of packet delay and losses of various kinds.</a:t>
            </a:r>
          </a:p>
        </p:txBody>
      </p:sp>
      <p:sp>
        <p:nvSpPr>
          <p:cNvPr id="4" name="Title 3">
            <a:extLst>
              <a:ext uri="{FF2B5EF4-FFF2-40B4-BE49-F238E27FC236}">
                <a16:creationId xmlns:a16="http://schemas.microsoft.com/office/drawing/2014/main" id="{54B8C023-4177-4C4C-23DB-0C821C81B552}"/>
              </a:ext>
            </a:extLst>
          </p:cNvPr>
          <p:cNvSpPr>
            <a:spLocks noGrp="1"/>
          </p:cNvSpPr>
          <p:nvPr>
            <p:ph type="title"/>
          </p:nvPr>
        </p:nvSpPr>
        <p:spPr>
          <a:xfrm>
            <a:off x="838200" y="152400"/>
            <a:ext cx="7454312" cy="1005842"/>
          </a:xfrm>
        </p:spPr>
        <p:txBody>
          <a:bodyPr/>
          <a:lstStyle/>
          <a:p>
            <a:r>
              <a:rPr lang="en-IN" b="1" dirty="0">
                <a:solidFill>
                  <a:srgbClr val="FF0000"/>
                </a:solidFill>
              </a:rPr>
              <a:t>Quality of Service</a:t>
            </a:r>
            <a:br>
              <a:rPr lang="en-IN" b="1" dirty="0"/>
            </a:br>
            <a:endParaRPr lang="en-IN" dirty="0"/>
          </a:p>
        </p:txBody>
      </p:sp>
    </p:spTree>
    <p:extLst>
      <p:ext uri="{BB962C8B-B14F-4D97-AF65-F5344CB8AC3E}">
        <p14:creationId xmlns:p14="http://schemas.microsoft.com/office/powerpoint/2010/main" val="25980832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F5299F-2B3D-FF9A-504B-C8BBEC4FC774}"/>
              </a:ext>
            </a:extLst>
          </p:cNvPr>
          <p:cNvSpPr>
            <a:spLocks noGrp="1"/>
          </p:cNvSpPr>
          <p:nvPr>
            <p:ph type="body" sz="quarter" idx="17"/>
          </p:nvPr>
        </p:nvSpPr>
        <p:spPr>
          <a:xfrm>
            <a:off x="748070" y="1679555"/>
            <a:ext cx="12967929" cy="5667376"/>
          </a:xfrm>
        </p:spPr>
        <p:txBody>
          <a:bodyPr/>
          <a:lstStyle/>
          <a:p>
            <a:pPr algn="just" fontAlgn="base"/>
            <a:r>
              <a:rPr lang="en-US" b="1" dirty="0">
                <a:solidFill>
                  <a:srgbClr val="3366CC"/>
                </a:solidFill>
              </a:rPr>
              <a:t>Stateless Solutions </a:t>
            </a:r>
            <a:r>
              <a:rPr lang="en-US" b="1" dirty="0"/>
              <a:t>-</a:t>
            </a:r>
            <a:r>
              <a:rPr lang="en-US" dirty="0"/>
              <a:t> Routers maintain </a:t>
            </a:r>
            <a:r>
              <a:rPr lang="en-US" dirty="0">
                <a:solidFill>
                  <a:srgbClr val="FF0000"/>
                </a:solidFill>
              </a:rPr>
              <a:t>no fine-grained state </a:t>
            </a:r>
            <a:r>
              <a:rPr lang="en-US" dirty="0"/>
              <a:t>about traffic, one positive factor of it is that it is scalable and robust. But it has weak services as there is </a:t>
            </a:r>
            <a:r>
              <a:rPr lang="en-US" dirty="0">
                <a:solidFill>
                  <a:srgbClr val="FF0000"/>
                </a:solidFill>
              </a:rPr>
              <a:t>no guarantee about the kind of delay or performance </a:t>
            </a:r>
            <a:r>
              <a:rPr lang="en-US" dirty="0"/>
              <a:t>in a particular application which we have to encounter.</a:t>
            </a:r>
          </a:p>
          <a:p>
            <a:pPr algn="just" fontAlgn="base"/>
            <a:r>
              <a:rPr lang="en-US" b="1" dirty="0">
                <a:solidFill>
                  <a:srgbClr val="3366CC"/>
                </a:solidFill>
              </a:rPr>
              <a:t>Stateful Solutions </a:t>
            </a:r>
            <a:r>
              <a:rPr lang="en-US" b="1" dirty="0"/>
              <a:t>-</a:t>
            </a:r>
            <a:r>
              <a:rPr lang="en-US" dirty="0"/>
              <a:t> Routers maintain a per-flow state as </a:t>
            </a:r>
            <a:r>
              <a:rPr lang="en-US" dirty="0">
                <a:solidFill>
                  <a:srgbClr val="FF0000"/>
                </a:solidFill>
              </a:rPr>
              <a:t>flow is very important in providing the Quality-of-Service</a:t>
            </a:r>
            <a:r>
              <a:rPr lang="en-US" dirty="0"/>
              <a:t> i.e. providing powerful services such as guaranteed services and high resource utilization, providing protection, and is much less scalable and robust.</a:t>
            </a:r>
          </a:p>
          <a:p>
            <a:endParaRPr lang="en-IN" dirty="0"/>
          </a:p>
        </p:txBody>
      </p:sp>
      <p:sp>
        <p:nvSpPr>
          <p:cNvPr id="4" name="Title 3">
            <a:extLst>
              <a:ext uri="{FF2B5EF4-FFF2-40B4-BE49-F238E27FC236}">
                <a16:creationId xmlns:a16="http://schemas.microsoft.com/office/drawing/2014/main" id="{7F6ADF91-04A4-DDDF-389C-79D69903369A}"/>
              </a:ext>
            </a:extLst>
          </p:cNvPr>
          <p:cNvSpPr>
            <a:spLocks noGrp="1"/>
          </p:cNvSpPr>
          <p:nvPr>
            <p:ph type="title"/>
          </p:nvPr>
        </p:nvSpPr>
        <p:spPr>
          <a:xfrm>
            <a:off x="714564" y="474943"/>
            <a:ext cx="9724836" cy="1005842"/>
          </a:xfrm>
        </p:spPr>
        <p:txBody>
          <a:bodyPr/>
          <a:lstStyle/>
          <a:p>
            <a:r>
              <a:rPr lang="en-US" b="1" dirty="0">
                <a:solidFill>
                  <a:srgbClr val="FF0000"/>
                </a:solidFill>
              </a:rPr>
              <a:t>Types of Quality of Service</a:t>
            </a:r>
            <a:br>
              <a:rPr lang="en-US" b="1" dirty="0"/>
            </a:br>
            <a:endParaRPr lang="en-IN" dirty="0"/>
          </a:p>
        </p:txBody>
      </p:sp>
    </p:spTree>
    <p:extLst>
      <p:ext uri="{BB962C8B-B14F-4D97-AF65-F5344CB8AC3E}">
        <p14:creationId xmlns:p14="http://schemas.microsoft.com/office/powerpoint/2010/main" val="34521765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3777F-ADF6-7CC1-9D97-03A81446269A}"/>
              </a:ext>
            </a:extLst>
          </p:cNvPr>
          <p:cNvSpPr>
            <a:spLocks noGrp="1"/>
          </p:cNvSpPr>
          <p:nvPr>
            <p:ph type="title"/>
          </p:nvPr>
        </p:nvSpPr>
        <p:spPr/>
        <p:txBody>
          <a:bodyPr/>
          <a:lstStyle/>
          <a:p>
            <a:r>
              <a:rPr lang="en-IN" dirty="0">
                <a:solidFill>
                  <a:srgbClr val="FF0000"/>
                </a:solidFill>
              </a:rPr>
              <a:t>Flow CHARACTERISTICS</a:t>
            </a:r>
          </a:p>
        </p:txBody>
      </p:sp>
      <p:sp>
        <p:nvSpPr>
          <p:cNvPr id="5" name="Chart Placeholder 2">
            <a:extLst>
              <a:ext uri="{FF2B5EF4-FFF2-40B4-BE49-F238E27FC236}">
                <a16:creationId xmlns:a16="http://schemas.microsoft.com/office/drawing/2014/main" id="{F947512A-70BF-0875-94E5-B58364D4529F}"/>
              </a:ext>
            </a:extLst>
          </p:cNvPr>
          <p:cNvSpPr>
            <a:spLocks noGrp="1"/>
          </p:cNvSpPr>
          <p:nvPr>
            <p:ph type="body" sz="quarter" idx="17"/>
          </p:nvPr>
        </p:nvSpPr>
        <p:spPr>
          <a:xfrm>
            <a:off x="990599" y="1679575"/>
            <a:ext cx="14152759" cy="7572510"/>
          </a:xfrm>
        </p:spPr>
        <p:txBody>
          <a:bodyPr/>
          <a:lstStyle/>
          <a:p>
            <a:endParaRPr lang="en-IN" dirty="0"/>
          </a:p>
        </p:txBody>
      </p:sp>
      <p:pic>
        <p:nvPicPr>
          <p:cNvPr id="1026" name="Picture 2" descr="QoS in Computer Networks - Sanfoundry">
            <a:extLst>
              <a:ext uri="{FF2B5EF4-FFF2-40B4-BE49-F238E27FC236}">
                <a16:creationId xmlns:a16="http://schemas.microsoft.com/office/drawing/2014/main" id="{6E802425-94E9-FB9B-D67C-6AFBFE707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044700"/>
            <a:ext cx="11201400"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7518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1F262-4EC2-A848-4E90-DB5906EBC6E2}"/>
              </a:ext>
            </a:extLst>
          </p:cNvPr>
          <p:cNvSpPr>
            <a:spLocks noGrp="1"/>
          </p:cNvSpPr>
          <p:nvPr>
            <p:ph type="body" sz="quarter" idx="17"/>
          </p:nvPr>
        </p:nvSpPr>
        <p:spPr>
          <a:xfrm>
            <a:off x="762000" y="1001734"/>
            <a:ext cx="13729929" cy="5667376"/>
          </a:xfrm>
        </p:spPr>
        <p:txBody>
          <a:bodyPr/>
          <a:lstStyle/>
          <a:p>
            <a:pPr algn="just" fontAlgn="base"/>
            <a:r>
              <a:rPr lang="en-US" b="1" dirty="0">
                <a:solidFill>
                  <a:srgbClr val="FF0000"/>
                </a:solidFill>
              </a:rPr>
              <a:t>Packet loss:</a:t>
            </a:r>
            <a:r>
              <a:rPr lang="en-US" dirty="0">
                <a:solidFill>
                  <a:srgbClr val="FF0000"/>
                </a:solidFill>
              </a:rPr>
              <a:t> </a:t>
            </a:r>
            <a:r>
              <a:rPr lang="en-US" dirty="0"/>
              <a:t>This occurs when network connections get congested, and routers and switches begin losing packets.</a:t>
            </a:r>
          </a:p>
          <a:p>
            <a:pPr algn="just" fontAlgn="base"/>
            <a:r>
              <a:rPr lang="en-US" b="1" dirty="0">
                <a:solidFill>
                  <a:srgbClr val="FF0000"/>
                </a:solidFill>
              </a:rPr>
              <a:t>Latency:</a:t>
            </a:r>
            <a:r>
              <a:rPr lang="en-US" dirty="0"/>
              <a:t> This is how long it takes a packet to travel from its source to its destination. The latency should be as near to zero as possible.</a:t>
            </a:r>
          </a:p>
          <a:p>
            <a:pPr algn="just" fontAlgn="base"/>
            <a:r>
              <a:rPr lang="en-US" b="1" dirty="0">
                <a:solidFill>
                  <a:srgbClr val="FF0000"/>
                </a:solidFill>
              </a:rPr>
              <a:t>Jitter:</a:t>
            </a:r>
            <a:r>
              <a:rPr lang="en-US" dirty="0"/>
              <a:t> This is the result of network congestion, time drift, and routing changes. Too much jitter can reduce the quality of voice and video communication.</a:t>
            </a:r>
          </a:p>
          <a:p>
            <a:pPr algn="just" fontAlgn="base"/>
            <a:r>
              <a:rPr lang="en-US" dirty="0"/>
              <a:t>In reality, due to congestion, queuing, or route changes, packets might not arrive at the exact expected time. This difference between the expected arrival time and the actual arrival time is </a:t>
            </a:r>
            <a:r>
              <a:rPr lang="en-US" b="1" dirty="0">
                <a:solidFill>
                  <a:srgbClr val="FF0000"/>
                </a:solidFill>
              </a:rPr>
              <a:t>jitter</a:t>
            </a:r>
            <a:r>
              <a:rPr lang="en-US" dirty="0"/>
              <a:t>.</a:t>
            </a:r>
          </a:p>
          <a:p>
            <a:pPr algn="just" fontAlgn="base"/>
            <a:r>
              <a:rPr lang="en-US" b="1" dirty="0">
                <a:solidFill>
                  <a:srgbClr val="FF0000"/>
                </a:solidFill>
              </a:rPr>
              <a:t>Bandwidth:</a:t>
            </a:r>
            <a:r>
              <a:rPr lang="en-US" dirty="0"/>
              <a:t> This is a network communications link's ability to transmit the majority of data from one place to another in a specific amount of time.</a:t>
            </a:r>
          </a:p>
          <a:p>
            <a:pPr algn="just" fontAlgn="base"/>
            <a:r>
              <a:rPr lang="en-US" dirty="0">
                <a:solidFill>
                  <a:srgbClr val="FF0000"/>
                </a:solidFill>
              </a:rPr>
              <a:t>Delay: </a:t>
            </a:r>
            <a:r>
              <a:rPr lang="en-US" dirty="0"/>
              <a:t>Delay can refer to specific components like </a:t>
            </a:r>
            <a:r>
              <a:rPr lang="en-US" b="1" dirty="0"/>
              <a:t>propagation delay</a:t>
            </a:r>
            <a:r>
              <a:rPr lang="en-US" dirty="0"/>
              <a:t> (distance/time), </a:t>
            </a:r>
            <a:r>
              <a:rPr lang="en-US" b="1" dirty="0"/>
              <a:t>transmission delay</a:t>
            </a:r>
            <a:r>
              <a:rPr lang="en-US" dirty="0"/>
              <a:t> (time to put bits on the wire), </a:t>
            </a:r>
            <a:r>
              <a:rPr lang="en-US" b="1" dirty="0"/>
              <a:t>processing delay</a:t>
            </a:r>
            <a:r>
              <a:rPr lang="en-US" dirty="0"/>
              <a:t> (router checks headers), and </a:t>
            </a:r>
            <a:r>
              <a:rPr lang="en-US" b="1" dirty="0"/>
              <a:t>queuing delay</a:t>
            </a:r>
            <a:r>
              <a:rPr lang="en-US" dirty="0"/>
              <a:t> (waiting in buffers).</a:t>
            </a:r>
          </a:p>
        </p:txBody>
      </p:sp>
      <p:sp>
        <p:nvSpPr>
          <p:cNvPr id="4" name="Title 3">
            <a:extLst>
              <a:ext uri="{FF2B5EF4-FFF2-40B4-BE49-F238E27FC236}">
                <a16:creationId xmlns:a16="http://schemas.microsoft.com/office/drawing/2014/main" id="{16ADDBB2-32C0-B204-A77F-2E8D900E041A}"/>
              </a:ext>
            </a:extLst>
          </p:cNvPr>
          <p:cNvSpPr>
            <a:spLocks noGrp="1"/>
          </p:cNvSpPr>
          <p:nvPr>
            <p:ph type="title"/>
          </p:nvPr>
        </p:nvSpPr>
        <p:spPr>
          <a:xfrm>
            <a:off x="777607" y="152400"/>
            <a:ext cx="9801036" cy="1005842"/>
          </a:xfrm>
        </p:spPr>
        <p:txBody>
          <a:bodyPr/>
          <a:lstStyle/>
          <a:p>
            <a:r>
              <a:rPr lang="en-US" b="1" dirty="0">
                <a:solidFill>
                  <a:srgbClr val="FF0000"/>
                </a:solidFill>
              </a:rPr>
              <a:t>QoS Parameters</a:t>
            </a:r>
            <a:br>
              <a:rPr lang="en-US" b="1" dirty="0"/>
            </a:br>
            <a:endParaRPr lang="en-IN" dirty="0"/>
          </a:p>
        </p:txBody>
      </p:sp>
    </p:spTree>
    <p:extLst>
      <p:ext uri="{BB962C8B-B14F-4D97-AF65-F5344CB8AC3E}">
        <p14:creationId xmlns:p14="http://schemas.microsoft.com/office/powerpoint/2010/main" val="1736632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177D66-610A-D098-07AA-956447584A95}"/>
              </a:ext>
            </a:extLst>
          </p:cNvPr>
          <p:cNvSpPr>
            <a:spLocks noGrp="1"/>
          </p:cNvSpPr>
          <p:nvPr>
            <p:ph type="body" sz="quarter" idx="17"/>
          </p:nvPr>
        </p:nvSpPr>
        <p:spPr>
          <a:xfrm>
            <a:off x="748070" y="1679555"/>
            <a:ext cx="13120330" cy="5667376"/>
          </a:xfrm>
        </p:spPr>
        <p:txBody>
          <a:bodyPr/>
          <a:lstStyle/>
          <a:p>
            <a:pPr algn="just"/>
            <a:r>
              <a:rPr lang="en-IN" dirty="0"/>
              <a:t>IPv4 and IPv6 are versions of the Internet Protocol (IP), which assigns unique addresses to devices for communication over the internet. These protocols define how data is sent and received between devices.</a:t>
            </a:r>
          </a:p>
          <a:p>
            <a:pPr marL="0" indent="0" algn="just">
              <a:buNone/>
            </a:pPr>
            <a:r>
              <a:rPr lang="en-IN" b="1" dirty="0">
                <a:solidFill>
                  <a:srgbClr val="FF0000"/>
                </a:solidFill>
              </a:rPr>
              <a:t>IPv4 Overview</a:t>
            </a:r>
            <a:endParaRPr lang="en-IN" dirty="0">
              <a:solidFill>
                <a:srgbClr val="FF0000"/>
              </a:solidFill>
            </a:endParaRPr>
          </a:p>
          <a:p>
            <a:pPr algn="just"/>
            <a:r>
              <a:rPr lang="en-IN" dirty="0"/>
              <a:t>IPv4, introduced in 1983, uses a </a:t>
            </a:r>
            <a:r>
              <a:rPr lang="en-IN" b="1" dirty="0"/>
              <a:t>32-bit address</a:t>
            </a:r>
            <a:r>
              <a:rPr lang="en-IN" dirty="0"/>
              <a:t> format, allowing approximately </a:t>
            </a:r>
            <a:r>
              <a:rPr lang="en-IN" b="1" dirty="0"/>
              <a:t>4.3 billion unique addresses</a:t>
            </a:r>
            <a:r>
              <a:rPr lang="en-IN" dirty="0"/>
              <a:t>. It is represented in </a:t>
            </a:r>
            <a:r>
              <a:rPr lang="en-IN" b="1" dirty="0"/>
              <a:t>dot-decimal notation</a:t>
            </a:r>
            <a:r>
              <a:rPr lang="en-IN" dirty="0"/>
              <a:t>, such as 192.168.1.1. IPv4 supports both </a:t>
            </a:r>
            <a:r>
              <a:rPr lang="en-IN" b="1" dirty="0"/>
              <a:t>manual configuration</a:t>
            </a:r>
            <a:r>
              <a:rPr lang="en-IN" dirty="0"/>
              <a:t> and </a:t>
            </a:r>
            <a:r>
              <a:rPr lang="en-IN" b="1" dirty="0"/>
              <a:t>dynamic assignment</a:t>
            </a:r>
            <a:r>
              <a:rPr lang="en-IN" dirty="0"/>
              <a:t> via DHCP. However, its limited address space has led to the development of IPv6.</a:t>
            </a:r>
          </a:p>
          <a:p>
            <a:endParaRPr lang="en-IN" dirty="0"/>
          </a:p>
        </p:txBody>
      </p:sp>
      <p:sp>
        <p:nvSpPr>
          <p:cNvPr id="5" name="Chart Placeholder 2">
            <a:extLst>
              <a:ext uri="{FF2B5EF4-FFF2-40B4-BE49-F238E27FC236}">
                <a16:creationId xmlns:a16="http://schemas.microsoft.com/office/drawing/2014/main" id="{1EDD3CA2-511D-796F-C30C-B9282E49F40F}"/>
              </a:ext>
            </a:extLst>
          </p:cNvPr>
          <p:cNvSpPr>
            <a:spLocks noGrp="1"/>
          </p:cNvSpPr>
          <p:nvPr>
            <p:ph type="title"/>
          </p:nvPr>
        </p:nvSpPr>
        <p:spPr>
          <a:xfrm>
            <a:off x="714374" y="474663"/>
            <a:ext cx="9648825" cy="1006475"/>
          </a:xfrm>
        </p:spPr>
        <p:txBody>
          <a:bodyPr/>
          <a:lstStyle/>
          <a:p>
            <a:r>
              <a:rPr lang="en-IN" b="1" dirty="0">
                <a:solidFill>
                  <a:srgbClr val="FF0000"/>
                </a:solidFill>
              </a:rPr>
              <a:t>Understanding IPv4 and IPv6</a:t>
            </a:r>
            <a:br>
              <a:rPr lang="en-IN" dirty="0"/>
            </a:br>
            <a:endParaRPr lang="en-IN" dirty="0"/>
          </a:p>
        </p:txBody>
      </p:sp>
    </p:spTree>
    <p:extLst>
      <p:ext uri="{BB962C8B-B14F-4D97-AF65-F5344CB8AC3E}">
        <p14:creationId xmlns:p14="http://schemas.microsoft.com/office/powerpoint/2010/main" val="1346317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9D6A-DFAF-ADB4-63ED-895B6E4FD8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581381C-850A-BDC8-DBC5-7D69DF8C0809}"/>
              </a:ext>
            </a:extLst>
          </p:cNvPr>
          <p:cNvSpPr>
            <a:spLocks noGrp="1"/>
          </p:cNvSpPr>
          <p:nvPr>
            <p:ph type="body" sz="quarter" idx="17"/>
          </p:nvPr>
        </p:nvSpPr>
        <p:spPr>
          <a:xfrm>
            <a:off x="748070" y="1679555"/>
            <a:ext cx="13272730" cy="5667376"/>
          </a:xfrm>
        </p:spPr>
        <p:txBody>
          <a:bodyPr/>
          <a:lstStyle/>
          <a:p>
            <a:pPr marL="0" indent="0">
              <a:buNone/>
            </a:pPr>
            <a:r>
              <a:rPr lang="en-IN" b="1" dirty="0">
                <a:solidFill>
                  <a:srgbClr val="FF0000"/>
                </a:solidFill>
              </a:rPr>
              <a:t>Key Characteristics of IPv4:</a:t>
            </a:r>
            <a:endParaRPr lang="en-IN" dirty="0">
              <a:solidFill>
                <a:srgbClr val="FF0000"/>
              </a:solidFill>
            </a:endParaRPr>
          </a:p>
          <a:p>
            <a:pPr lvl="0"/>
            <a:r>
              <a:rPr lang="en-IN" b="1" dirty="0"/>
              <a:t>Address Length</a:t>
            </a:r>
            <a:r>
              <a:rPr lang="en-IN" dirty="0"/>
              <a:t>: 32 bits.</a:t>
            </a:r>
          </a:p>
          <a:p>
            <a:pPr lvl="0"/>
            <a:r>
              <a:rPr lang="en-IN" b="1" dirty="0"/>
              <a:t>Address Format</a:t>
            </a:r>
            <a:r>
              <a:rPr lang="en-IN" dirty="0"/>
              <a:t>: Four decimal numbers separated by dots (e.g., 192.168.0.1).</a:t>
            </a:r>
          </a:p>
          <a:p>
            <a:pPr lvl="0"/>
            <a:r>
              <a:rPr lang="en-IN" b="1" dirty="0"/>
              <a:t>Transmission</a:t>
            </a:r>
            <a:r>
              <a:rPr lang="en-IN" dirty="0"/>
              <a:t>: Supports broadcasting.</a:t>
            </a:r>
          </a:p>
          <a:p>
            <a:pPr lvl="0"/>
            <a:r>
              <a:rPr lang="en-IN" b="1" dirty="0"/>
              <a:t>Drawbacks</a:t>
            </a:r>
            <a:r>
              <a:rPr lang="en-IN" dirty="0"/>
              <a:t>: Limited address space, lack of built-in security, and less efficient routing.</a:t>
            </a:r>
          </a:p>
          <a:p>
            <a:endParaRPr lang="en-IN" dirty="0"/>
          </a:p>
        </p:txBody>
      </p:sp>
      <p:sp>
        <p:nvSpPr>
          <p:cNvPr id="5" name="Chart Placeholder 2">
            <a:extLst>
              <a:ext uri="{FF2B5EF4-FFF2-40B4-BE49-F238E27FC236}">
                <a16:creationId xmlns:a16="http://schemas.microsoft.com/office/drawing/2014/main" id="{E923A822-A512-DB54-C43F-81130EFA7D91}"/>
              </a:ext>
            </a:extLst>
          </p:cNvPr>
          <p:cNvSpPr>
            <a:spLocks noGrp="1"/>
          </p:cNvSpPr>
          <p:nvPr>
            <p:ph type="title"/>
          </p:nvPr>
        </p:nvSpPr>
        <p:spPr>
          <a:xfrm>
            <a:off x="714374" y="474663"/>
            <a:ext cx="9648825" cy="1006475"/>
          </a:xfrm>
        </p:spPr>
        <p:txBody>
          <a:bodyPr/>
          <a:lstStyle/>
          <a:p>
            <a:r>
              <a:rPr lang="en-IN" b="1" dirty="0">
                <a:solidFill>
                  <a:srgbClr val="FF0000"/>
                </a:solidFill>
              </a:rPr>
              <a:t>Understanding IPv4 and IPv6</a:t>
            </a:r>
            <a:br>
              <a:rPr lang="en-IN" dirty="0"/>
            </a:br>
            <a:endParaRPr lang="en-IN" dirty="0"/>
          </a:p>
        </p:txBody>
      </p:sp>
    </p:spTree>
    <p:extLst>
      <p:ext uri="{BB962C8B-B14F-4D97-AF65-F5344CB8AC3E}">
        <p14:creationId xmlns:p14="http://schemas.microsoft.com/office/powerpoint/2010/main" val="13586426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D4B7F2-EE1B-8829-3B66-C4A1E10D9D23}"/>
              </a:ext>
            </a:extLst>
          </p:cNvPr>
          <p:cNvSpPr>
            <a:spLocks noGrp="1"/>
          </p:cNvSpPr>
          <p:nvPr>
            <p:ph type="body" sz="quarter" idx="17"/>
          </p:nvPr>
        </p:nvSpPr>
        <p:spPr>
          <a:xfrm>
            <a:off x="602635" y="838200"/>
            <a:ext cx="13425130" cy="5667376"/>
          </a:xfrm>
        </p:spPr>
        <p:txBody>
          <a:bodyPr/>
          <a:lstStyle/>
          <a:p>
            <a:r>
              <a:rPr lang="en-US" dirty="0"/>
              <a:t>IPv4 addresses are divided into </a:t>
            </a:r>
            <a:r>
              <a:rPr lang="en-US" b="1" dirty="0">
                <a:solidFill>
                  <a:srgbClr val="FF0000"/>
                </a:solidFill>
              </a:rPr>
              <a:t>5 classes (A–E)</a:t>
            </a:r>
            <a:r>
              <a:rPr lang="en-US" dirty="0">
                <a:solidFill>
                  <a:srgbClr val="FF0000"/>
                </a:solidFill>
              </a:rPr>
              <a:t>, </a:t>
            </a:r>
            <a:r>
              <a:rPr lang="en-US" dirty="0"/>
              <a:t>based on the first octet (the first number, 0–255).</a:t>
            </a:r>
          </a:p>
          <a:p>
            <a:r>
              <a:rPr lang="en-IN" dirty="0"/>
              <a:t>127.x.x.x is reserved for </a:t>
            </a:r>
            <a:r>
              <a:rPr lang="en-IN" b="1" dirty="0">
                <a:solidFill>
                  <a:srgbClr val="FF0000"/>
                </a:solidFill>
              </a:rPr>
              <a:t>loopback (localhost)</a:t>
            </a:r>
            <a:r>
              <a:rPr lang="en-IN" dirty="0">
                <a:solidFill>
                  <a:srgbClr val="FF0000"/>
                </a:solidFill>
              </a:rPr>
              <a:t>.</a:t>
            </a:r>
          </a:p>
          <a:p>
            <a:pPr marL="0" lvl="0" indent="0">
              <a:buNone/>
            </a:pPr>
            <a:r>
              <a:rPr lang="en-IN" dirty="0">
                <a:solidFill>
                  <a:srgbClr val="FF0000"/>
                </a:solidFill>
              </a:rPr>
              <a:t>Examples:</a:t>
            </a:r>
          </a:p>
          <a:p>
            <a:pPr lvl="0"/>
            <a:r>
              <a:rPr lang="en-IN" dirty="0"/>
              <a:t>Class A: 10.0.0.0 – 10.255.255.255</a:t>
            </a:r>
          </a:p>
          <a:p>
            <a:pPr lvl="0"/>
            <a:r>
              <a:rPr lang="en-IN" dirty="0"/>
              <a:t>Class B: 172.16.0.0 – 172.31.255.255</a:t>
            </a:r>
          </a:p>
          <a:p>
            <a:pPr lvl="0"/>
            <a:r>
              <a:rPr lang="en-IN" dirty="0"/>
              <a:t>Class C: 192.168.0.0 – 192.168.255.255</a:t>
            </a:r>
          </a:p>
          <a:p>
            <a:endParaRPr lang="en-US" dirty="0"/>
          </a:p>
          <a:p>
            <a:endParaRPr lang="en-IN" dirty="0"/>
          </a:p>
        </p:txBody>
      </p:sp>
      <p:sp>
        <p:nvSpPr>
          <p:cNvPr id="4" name="Title 3">
            <a:extLst>
              <a:ext uri="{FF2B5EF4-FFF2-40B4-BE49-F238E27FC236}">
                <a16:creationId xmlns:a16="http://schemas.microsoft.com/office/drawing/2014/main" id="{12AEDE88-0D27-C8BF-5085-ABE395DBB91C}"/>
              </a:ext>
            </a:extLst>
          </p:cNvPr>
          <p:cNvSpPr>
            <a:spLocks noGrp="1"/>
          </p:cNvSpPr>
          <p:nvPr>
            <p:ph type="title"/>
          </p:nvPr>
        </p:nvSpPr>
        <p:spPr>
          <a:xfrm>
            <a:off x="748070" y="152400"/>
            <a:ext cx="9039036" cy="1005842"/>
          </a:xfrm>
        </p:spPr>
        <p:txBody>
          <a:bodyPr/>
          <a:lstStyle/>
          <a:p>
            <a:r>
              <a:rPr lang="en-IN" dirty="0">
                <a:solidFill>
                  <a:srgbClr val="FF0000"/>
                </a:solidFill>
              </a:rPr>
              <a:t>IP Address Classes</a:t>
            </a:r>
          </a:p>
        </p:txBody>
      </p:sp>
      <p:graphicFrame>
        <p:nvGraphicFramePr>
          <p:cNvPr id="5" name="Table 4">
            <a:extLst>
              <a:ext uri="{FF2B5EF4-FFF2-40B4-BE49-F238E27FC236}">
                <a16:creationId xmlns:a16="http://schemas.microsoft.com/office/drawing/2014/main" id="{04F551DD-2543-7E8C-0778-3329796AD521}"/>
              </a:ext>
            </a:extLst>
          </p:cNvPr>
          <p:cNvGraphicFramePr>
            <a:graphicFrameLocks noGrp="1"/>
          </p:cNvGraphicFramePr>
          <p:nvPr>
            <p:extLst>
              <p:ext uri="{D42A27DB-BD31-4B8C-83A1-F6EECF244321}">
                <p14:modId xmlns:p14="http://schemas.microsoft.com/office/powerpoint/2010/main" val="3608179450"/>
              </p:ext>
            </p:extLst>
          </p:nvPr>
        </p:nvGraphicFramePr>
        <p:xfrm>
          <a:off x="2362200" y="5059953"/>
          <a:ext cx="10972801" cy="3032346"/>
        </p:xfrm>
        <a:graphic>
          <a:graphicData uri="http://schemas.openxmlformats.org/drawingml/2006/table">
            <a:tbl>
              <a:tblPr>
                <a:tableStyleId>{5C22544A-7EE6-4342-B048-85BDC9FD1C3A}</a:tableStyleId>
              </a:tblPr>
              <a:tblGrid>
                <a:gridCol w="1539170">
                  <a:extLst>
                    <a:ext uri="{9D8B030D-6E8A-4147-A177-3AD203B41FA5}">
                      <a16:colId xmlns:a16="http://schemas.microsoft.com/office/drawing/2014/main" val="3507962014"/>
                    </a:ext>
                  </a:extLst>
                </a:gridCol>
                <a:gridCol w="1961202">
                  <a:extLst>
                    <a:ext uri="{9D8B030D-6E8A-4147-A177-3AD203B41FA5}">
                      <a16:colId xmlns:a16="http://schemas.microsoft.com/office/drawing/2014/main" val="2325682288"/>
                    </a:ext>
                  </a:extLst>
                </a:gridCol>
                <a:gridCol w="7472429">
                  <a:extLst>
                    <a:ext uri="{9D8B030D-6E8A-4147-A177-3AD203B41FA5}">
                      <a16:colId xmlns:a16="http://schemas.microsoft.com/office/drawing/2014/main" val="3562830483"/>
                    </a:ext>
                  </a:extLst>
                </a:gridCol>
              </a:tblGrid>
              <a:tr h="345984">
                <a:tc>
                  <a:txBody>
                    <a:bodyPr/>
                    <a:lstStyle/>
                    <a:p>
                      <a:pPr algn="ctr" fontAlgn="ctr">
                        <a:buNone/>
                      </a:pPr>
                      <a:r>
                        <a:rPr lang="en-IN" sz="3200" u="none" strike="noStrike">
                          <a:solidFill>
                            <a:srgbClr val="FF0000"/>
                          </a:solidFill>
                          <a:effectLst/>
                        </a:rPr>
                        <a:t>Class</a:t>
                      </a:r>
                      <a:endParaRPr lang="en-IN" sz="3200" b="1" i="0" u="none" strike="noStrike">
                        <a:solidFill>
                          <a:srgbClr val="FF0000"/>
                        </a:solidFill>
                        <a:effectLst/>
                        <a:latin typeface="Aptos Narrow" panose="020B0004020202020204" pitchFamily="34" charset="0"/>
                      </a:endParaRPr>
                    </a:p>
                  </a:txBody>
                  <a:tcPr marL="6350" marR="6350" marT="6350" marB="0" anchor="ctr"/>
                </a:tc>
                <a:tc>
                  <a:txBody>
                    <a:bodyPr/>
                    <a:lstStyle/>
                    <a:p>
                      <a:pPr algn="ctr" fontAlgn="ctr">
                        <a:buNone/>
                      </a:pPr>
                      <a:r>
                        <a:rPr lang="en-IN" sz="3200" u="none" strike="noStrike" dirty="0">
                          <a:solidFill>
                            <a:srgbClr val="FF0000"/>
                          </a:solidFill>
                          <a:effectLst/>
                        </a:rPr>
                        <a:t> Range</a:t>
                      </a:r>
                      <a:endParaRPr lang="en-IN" sz="3200" b="1" i="0" u="none" strike="noStrike" dirty="0">
                        <a:solidFill>
                          <a:srgbClr val="FF0000"/>
                        </a:solidFill>
                        <a:effectLst/>
                        <a:latin typeface="Aptos Narrow" panose="020B0004020202020204" pitchFamily="34" charset="0"/>
                      </a:endParaRPr>
                    </a:p>
                  </a:txBody>
                  <a:tcPr marL="6350" marR="6350" marT="6350" marB="0" anchor="ctr"/>
                </a:tc>
                <a:tc>
                  <a:txBody>
                    <a:bodyPr/>
                    <a:lstStyle/>
                    <a:p>
                      <a:pPr algn="ctr" fontAlgn="ctr">
                        <a:buNone/>
                      </a:pPr>
                      <a:r>
                        <a:rPr lang="en-IN" sz="3200" u="none" strike="noStrike" dirty="0">
                          <a:solidFill>
                            <a:srgbClr val="FF0000"/>
                          </a:solidFill>
                          <a:effectLst/>
                        </a:rPr>
                        <a:t>Usage</a:t>
                      </a:r>
                      <a:endParaRPr lang="en-IN" sz="3200" b="1" i="0" u="none" strike="noStrike" dirty="0">
                        <a:solidFill>
                          <a:srgbClr val="FF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410488797"/>
                  </a:ext>
                </a:extLst>
              </a:tr>
              <a:tr h="516752">
                <a:tc>
                  <a:txBody>
                    <a:bodyPr/>
                    <a:lstStyle/>
                    <a:p>
                      <a:pPr algn="ctr" fontAlgn="ctr">
                        <a:buNone/>
                      </a:pPr>
                      <a:r>
                        <a:rPr lang="en-IN" sz="3200" u="none" strike="noStrike" dirty="0">
                          <a:solidFill>
                            <a:srgbClr val="3366CC"/>
                          </a:solidFill>
                          <a:effectLst/>
                        </a:rPr>
                        <a:t>A</a:t>
                      </a:r>
                      <a:endParaRPr lang="en-IN" sz="3200" b="1" i="0" u="none" strike="noStrike" dirty="0">
                        <a:solidFill>
                          <a:srgbClr val="3366CC"/>
                        </a:solidFill>
                        <a:effectLst/>
                        <a:latin typeface="Aptos Narrow" panose="020B0004020202020204" pitchFamily="34" charset="0"/>
                      </a:endParaRPr>
                    </a:p>
                  </a:txBody>
                  <a:tcPr marL="6350" marR="6350" marT="6350" marB="0" anchor="ctr"/>
                </a:tc>
                <a:tc>
                  <a:txBody>
                    <a:bodyPr/>
                    <a:lstStyle/>
                    <a:p>
                      <a:pPr algn="ctr" fontAlgn="ctr">
                        <a:buNone/>
                      </a:pPr>
                      <a:r>
                        <a:rPr lang="en-IN" sz="2400" u="none" strike="noStrike" dirty="0">
                          <a:effectLst/>
                        </a:rPr>
                        <a:t>1 – 126</a:t>
                      </a:r>
                      <a:endParaRPr lang="en-IN" sz="2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US" sz="2400" u="none" strike="noStrike">
                          <a:effectLst/>
                        </a:rPr>
                        <a:t>Very large networks (e.g., ISPs, big organizations)</a:t>
                      </a:r>
                      <a:endParaRPr lang="en-US" sz="2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617592851"/>
                  </a:ext>
                </a:extLst>
              </a:tr>
              <a:tr h="516752">
                <a:tc>
                  <a:txBody>
                    <a:bodyPr/>
                    <a:lstStyle/>
                    <a:p>
                      <a:pPr algn="ctr" fontAlgn="ctr">
                        <a:buNone/>
                      </a:pPr>
                      <a:r>
                        <a:rPr lang="en-IN" sz="3200" u="none" strike="noStrike" dirty="0">
                          <a:solidFill>
                            <a:srgbClr val="3366CC"/>
                          </a:solidFill>
                          <a:effectLst/>
                        </a:rPr>
                        <a:t>B</a:t>
                      </a:r>
                      <a:endParaRPr lang="en-IN" sz="3200" b="1" i="0" u="none" strike="noStrike" dirty="0">
                        <a:solidFill>
                          <a:srgbClr val="3366CC"/>
                        </a:solidFill>
                        <a:effectLst/>
                        <a:latin typeface="Aptos Narrow" panose="020B0004020202020204" pitchFamily="34" charset="0"/>
                      </a:endParaRPr>
                    </a:p>
                  </a:txBody>
                  <a:tcPr marL="6350" marR="6350" marT="6350" marB="0" anchor="ctr"/>
                </a:tc>
                <a:tc>
                  <a:txBody>
                    <a:bodyPr/>
                    <a:lstStyle/>
                    <a:p>
                      <a:pPr algn="ctr" fontAlgn="ctr">
                        <a:buNone/>
                      </a:pPr>
                      <a:r>
                        <a:rPr lang="en-IN" sz="2400" u="none" strike="noStrike">
                          <a:effectLst/>
                        </a:rPr>
                        <a:t>128 – 191</a:t>
                      </a:r>
                      <a:endParaRPr lang="en-IN" sz="24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US" sz="2400" u="none" strike="noStrike">
                          <a:effectLst/>
                        </a:rPr>
                        <a:t>Medium-sized networks (e.g., universities)</a:t>
                      </a:r>
                      <a:endParaRPr lang="en-US" sz="2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932430598"/>
                  </a:ext>
                </a:extLst>
              </a:tr>
              <a:tr h="516752">
                <a:tc>
                  <a:txBody>
                    <a:bodyPr/>
                    <a:lstStyle/>
                    <a:p>
                      <a:pPr algn="ctr" fontAlgn="ctr">
                        <a:buNone/>
                      </a:pPr>
                      <a:r>
                        <a:rPr lang="en-IN" sz="3200" u="none" strike="noStrike" dirty="0">
                          <a:solidFill>
                            <a:srgbClr val="3366CC"/>
                          </a:solidFill>
                          <a:effectLst/>
                        </a:rPr>
                        <a:t>C</a:t>
                      </a:r>
                      <a:endParaRPr lang="en-IN" sz="3200" b="1" i="0" u="none" strike="noStrike" dirty="0">
                        <a:solidFill>
                          <a:srgbClr val="3366CC"/>
                        </a:solidFill>
                        <a:effectLst/>
                        <a:latin typeface="Aptos Narrow" panose="020B0004020202020204" pitchFamily="34" charset="0"/>
                      </a:endParaRPr>
                    </a:p>
                  </a:txBody>
                  <a:tcPr marL="6350" marR="6350" marT="6350" marB="0" anchor="ctr"/>
                </a:tc>
                <a:tc>
                  <a:txBody>
                    <a:bodyPr/>
                    <a:lstStyle/>
                    <a:p>
                      <a:pPr algn="ctr" fontAlgn="ctr">
                        <a:buNone/>
                      </a:pPr>
                      <a:r>
                        <a:rPr lang="en-IN" sz="2400" u="none" strike="noStrike">
                          <a:effectLst/>
                        </a:rPr>
                        <a:t>192 – 223</a:t>
                      </a:r>
                      <a:endParaRPr lang="en-IN" sz="24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US" sz="2400" u="none" strike="noStrike">
                          <a:effectLst/>
                        </a:rPr>
                        <a:t>Small networks (e.g., home, small business)</a:t>
                      </a:r>
                      <a:endParaRPr lang="en-US" sz="2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889490443"/>
                  </a:ext>
                </a:extLst>
              </a:tr>
              <a:tr h="436058">
                <a:tc>
                  <a:txBody>
                    <a:bodyPr/>
                    <a:lstStyle/>
                    <a:p>
                      <a:pPr algn="ctr" fontAlgn="ctr">
                        <a:buNone/>
                      </a:pPr>
                      <a:r>
                        <a:rPr lang="en-IN" sz="3200" u="none" strike="noStrike" dirty="0">
                          <a:solidFill>
                            <a:srgbClr val="3366CC"/>
                          </a:solidFill>
                          <a:effectLst/>
                        </a:rPr>
                        <a:t>D</a:t>
                      </a:r>
                      <a:endParaRPr lang="en-IN" sz="3200" b="1" i="0" u="none" strike="noStrike" dirty="0">
                        <a:solidFill>
                          <a:srgbClr val="3366CC"/>
                        </a:solidFill>
                        <a:effectLst/>
                        <a:latin typeface="Aptos Narrow" panose="020B0004020202020204" pitchFamily="34" charset="0"/>
                      </a:endParaRPr>
                    </a:p>
                  </a:txBody>
                  <a:tcPr marL="6350" marR="6350" marT="6350" marB="0" anchor="ctr"/>
                </a:tc>
                <a:tc>
                  <a:txBody>
                    <a:bodyPr/>
                    <a:lstStyle/>
                    <a:p>
                      <a:pPr algn="ctr" fontAlgn="ctr">
                        <a:buNone/>
                      </a:pPr>
                      <a:r>
                        <a:rPr lang="en-IN" sz="2400" u="none" strike="noStrike">
                          <a:effectLst/>
                        </a:rPr>
                        <a:t>224 – 239</a:t>
                      </a:r>
                      <a:endParaRPr lang="en-IN" sz="24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2400" u="none" strike="noStrike">
                          <a:effectLst/>
                        </a:rPr>
                        <a:t>Special group communication</a:t>
                      </a:r>
                      <a:endParaRPr lang="en-IN" sz="2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721065534"/>
                  </a:ext>
                </a:extLst>
              </a:tr>
              <a:tr h="410901">
                <a:tc>
                  <a:txBody>
                    <a:bodyPr/>
                    <a:lstStyle/>
                    <a:p>
                      <a:pPr algn="ctr" fontAlgn="ctr">
                        <a:buNone/>
                      </a:pPr>
                      <a:r>
                        <a:rPr lang="en-IN" sz="3200" u="none" strike="noStrike" dirty="0">
                          <a:solidFill>
                            <a:srgbClr val="3366CC"/>
                          </a:solidFill>
                          <a:effectLst/>
                        </a:rPr>
                        <a:t>E</a:t>
                      </a:r>
                      <a:endParaRPr lang="en-IN" sz="3200" b="1" i="0" u="none" strike="noStrike" dirty="0">
                        <a:solidFill>
                          <a:srgbClr val="3366CC"/>
                        </a:solidFill>
                        <a:effectLst/>
                        <a:latin typeface="Aptos Narrow" panose="020B0004020202020204" pitchFamily="34" charset="0"/>
                      </a:endParaRPr>
                    </a:p>
                  </a:txBody>
                  <a:tcPr marL="6350" marR="6350" marT="6350" marB="0" anchor="ctr"/>
                </a:tc>
                <a:tc>
                  <a:txBody>
                    <a:bodyPr/>
                    <a:lstStyle/>
                    <a:p>
                      <a:pPr algn="ctr" fontAlgn="ctr">
                        <a:buNone/>
                      </a:pPr>
                      <a:r>
                        <a:rPr lang="en-IN" sz="2400" u="none" strike="noStrike">
                          <a:effectLst/>
                        </a:rPr>
                        <a:t>240 – 255</a:t>
                      </a:r>
                      <a:endParaRPr lang="en-IN" sz="24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2400" u="none" strike="noStrike" dirty="0">
                          <a:effectLst/>
                        </a:rPr>
                        <a:t>Reserved for research</a:t>
                      </a:r>
                      <a:endParaRPr lang="en-IN" sz="24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052839604"/>
                  </a:ext>
                </a:extLst>
              </a:tr>
            </a:tbl>
          </a:graphicData>
        </a:graphic>
      </p:graphicFrame>
    </p:spTree>
    <p:extLst>
      <p:ext uri="{BB962C8B-B14F-4D97-AF65-F5344CB8AC3E}">
        <p14:creationId xmlns:p14="http://schemas.microsoft.com/office/powerpoint/2010/main" val="356001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66D8B-2CB8-DA4F-AF26-C2E7FECC86F8}"/>
              </a:ext>
            </a:extLst>
          </p:cNvPr>
          <p:cNvSpPr>
            <a:spLocks noGrp="1"/>
          </p:cNvSpPr>
          <p:nvPr>
            <p:ph type="title"/>
          </p:nvPr>
        </p:nvSpPr>
        <p:spPr/>
        <p:txBody>
          <a:bodyPr/>
          <a:lstStyle/>
          <a:p>
            <a:r>
              <a:rPr lang="en-TW" b="1" dirty="0"/>
              <a:t>Routing &amp; Forwarding </a:t>
            </a:r>
          </a:p>
        </p:txBody>
      </p:sp>
      <p:sp>
        <p:nvSpPr>
          <p:cNvPr id="3" name="Text Placeholder 2">
            <a:extLst>
              <a:ext uri="{FF2B5EF4-FFF2-40B4-BE49-F238E27FC236}">
                <a16:creationId xmlns:a16="http://schemas.microsoft.com/office/drawing/2014/main" id="{FB2D8448-9B27-FC49-9033-DC5C7B5E759F}"/>
              </a:ext>
            </a:extLst>
          </p:cNvPr>
          <p:cNvSpPr>
            <a:spLocks noGrp="1"/>
          </p:cNvSpPr>
          <p:nvPr>
            <p:ph type="body" sz="quarter" idx="18"/>
          </p:nvPr>
        </p:nvSpPr>
        <p:spPr/>
        <p:txBody>
          <a:bodyPr/>
          <a:lstStyle/>
          <a:p>
            <a:r>
              <a:rPr lang="en-TW" dirty="0"/>
              <a:t>Example</a:t>
            </a:r>
          </a:p>
        </p:txBody>
      </p:sp>
      <p:pic>
        <p:nvPicPr>
          <p:cNvPr id="12" name="Picture 11">
            <a:extLst>
              <a:ext uri="{FF2B5EF4-FFF2-40B4-BE49-F238E27FC236}">
                <a16:creationId xmlns:a16="http://schemas.microsoft.com/office/drawing/2014/main" id="{D5952442-911E-BE45-8885-A184D9B93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090771"/>
            <a:ext cx="7620000" cy="5666031"/>
          </a:xfrm>
          <a:prstGeom prst="rect">
            <a:avLst/>
          </a:prstGeom>
        </p:spPr>
      </p:pic>
    </p:spTree>
    <p:extLst>
      <p:ext uri="{BB962C8B-B14F-4D97-AF65-F5344CB8AC3E}">
        <p14:creationId xmlns:p14="http://schemas.microsoft.com/office/powerpoint/2010/main" val="11127647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7C4AF6-D19D-1B3A-BAAD-A8C3082430F9}"/>
              </a:ext>
            </a:extLst>
          </p:cNvPr>
          <p:cNvSpPr>
            <a:spLocks noGrp="1"/>
          </p:cNvSpPr>
          <p:nvPr>
            <p:ph type="body" sz="quarter" idx="17"/>
          </p:nvPr>
        </p:nvSpPr>
        <p:spPr>
          <a:xfrm>
            <a:off x="748070" y="1679555"/>
            <a:ext cx="13044129" cy="5667376"/>
          </a:xfrm>
        </p:spPr>
        <p:txBody>
          <a:bodyPr/>
          <a:lstStyle/>
          <a:p>
            <a:pPr marL="0" indent="0" algn="just">
              <a:buNone/>
            </a:pPr>
            <a:r>
              <a:rPr lang="en-IN" dirty="0"/>
              <a:t>Beyond classes, IPs are also categorized by </a:t>
            </a:r>
            <a:r>
              <a:rPr lang="en-IN" b="1" dirty="0"/>
              <a:t>type</a:t>
            </a:r>
            <a:r>
              <a:rPr lang="en-IN" dirty="0"/>
              <a:t>:</a:t>
            </a:r>
          </a:p>
          <a:p>
            <a:pPr lvl="0" algn="just"/>
            <a:r>
              <a:rPr lang="en-IN" b="1" dirty="0"/>
              <a:t>Private IP</a:t>
            </a:r>
            <a:r>
              <a:rPr lang="en-IN" dirty="0"/>
              <a:t> → Used within local networks (e.g., home </a:t>
            </a:r>
            <a:r>
              <a:rPr lang="en-IN" dirty="0" err="1"/>
              <a:t>WiFi</a:t>
            </a:r>
            <a:r>
              <a:rPr lang="en-IN" dirty="0"/>
              <a:t>, office LAN).</a:t>
            </a:r>
          </a:p>
          <a:p>
            <a:pPr lvl="0" algn="just"/>
            <a:r>
              <a:rPr lang="en-IN" b="1" dirty="0"/>
              <a:t>Public IP</a:t>
            </a:r>
            <a:r>
              <a:rPr lang="en-IN" dirty="0"/>
              <a:t> → Used on the internet, globally unique.</a:t>
            </a:r>
          </a:p>
          <a:p>
            <a:pPr lvl="0" algn="just"/>
            <a:r>
              <a:rPr lang="en-IN" b="1" dirty="0"/>
              <a:t>Static IP</a:t>
            </a:r>
            <a:r>
              <a:rPr lang="en-IN" dirty="0"/>
              <a:t> → Manually assigned, does not change (used for servers).</a:t>
            </a:r>
          </a:p>
          <a:p>
            <a:pPr lvl="0" algn="just"/>
            <a:r>
              <a:rPr lang="en-IN" b="1" dirty="0"/>
              <a:t>Dynamic IP</a:t>
            </a:r>
            <a:r>
              <a:rPr lang="en-IN" dirty="0"/>
              <a:t> → Assigned by DHCP, changes over time (used by most ISPs).</a:t>
            </a:r>
          </a:p>
          <a:p>
            <a:pPr lvl="0" algn="just"/>
            <a:r>
              <a:rPr lang="en-IN" b="1" dirty="0"/>
              <a:t>Unicast</a:t>
            </a:r>
            <a:r>
              <a:rPr lang="en-IN" dirty="0"/>
              <a:t> → One-to-one communication.</a:t>
            </a:r>
          </a:p>
          <a:p>
            <a:pPr lvl="0" algn="just"/>
            <a:r>
              <a:rPr lang="en-IN" b="1" dirty="0"/>
              <a:t>Multicast</a:t>
            </a:r>
            <a:r>
              <a:rPr lang="en-IN" dirty="0"/>
              <a:t> → One-to-many (Class D).</a:t>
            </a:r>
          </a:p>
          <a:p>
            <a:pPr lvl="0" algn="just"/>
            <a:r>
              <a:rPr lang="en-IN" b="1" dirty="0"/>
              <a:t>Broadcast</a:t>
            </a:r>
            <a:r>
              <a:rPr lang="en-IN" dirty="0"/>
              <a:t> → One-to-all within a network (e.g., 192.168.1.255).</a:t>
            </a:r>
          </a:p>
          <a:p>
            <a:endParaRPr lang="en-IN" dirty="0"/>
          </a:p>
        </p:txBody>
      </p:sp>
      <p:sp>
        <p:nvSpPr>
          <p:cNvPr id="5" name="Chart Placeholder 2">
            <a:extLst>
              <a:ext uri="{FF2B5EF4-FFF2-40B4-BE49-F238E27FC236}">
                <a16:creationId xmlns:a16="http://schemas.microsoft.com/office/drawing/2014/main" id="{EFC858C8-DA1E-63B6-66AE-A89D1693FDB4}"/>
              </a:ext>
            </a:extLst>
          </p:cNvPr>
          <p:cNvSpPr>
            <a:spLocks noGrp="1"/>
          </p:cNvSpPr>
          <p:nvPr>
            <p:ph type="title"/>
          </p:nvPr>
        </p:nvSpPr>
        <p:spPr>
          <a:xfrm>
            <a:off x="714374" y="474663"/>
            <a:ext cx="10029825" cy="1006475"/>
          </a:xfrm>
        </p:spPr>
        <p:txBody>
          <a:bodyPr/>
          <a:lstStyle/>
          <a:p>
            <a:r>
              <a:rPr lang="en-IN" dirty="0">
                <a:solidFill>
                  <a:srgbClr val="FF0000"/>
                </a:solidFill>
              </a:rPr>
              <a:t>Types of IP Addresses</a:t>
            </a:r>
          </a:p>
        </p:txBody>
      </p:sp>
    </p:spTree>
    <p:extLst>
      <p:ext uri="{BB962C8B-B14F-4D97-AF65-F5344CB8AC3E}">
        <p14:creationId xmlns:p14="http://schemas.microsoft.com/office/powerpoint/2010/main" val="11010456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7927D-8609-95EA-7C5D-5D6D2F05D3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90D2AE-79F2-39EC-059E-B3A2D8E5C562}"/>
              </a:ext>
            </a:extLst>
          </p:cNvPr>
          <p:cNvSpPr>
            <a:spLocks noGrp="1"/>
          </p:cNvSpPr>
          <p:nvPr>
            <p:ph type="body" sz="quarter" idx="17"/>
          </p:nvPr>
        </p:nvSpPr>
        <p:spPr>
          <a:xfrm>
            <a:off x="990600" y="1143000"/>
            <a:ext cx="13272730" cy="5667376"/>
          </a:xfrm>
        </p:spPr>
        <p:txBody>
          <a:bodyPr/>
          <a:lstStyle/>
          <a:p>
            <a:pPr marL="0" indent="0">
              <a:buNone/>
            </a:pPr>
            <a:r>
              <a:rPr lang="en-IN" b="1" dirty="0">
                <a:solidFill>
                  <a:srgbClr val="FF0000"/>
                </a:solidFill>
              </a:rPr>
              <a:t>IPv6 Overview</a:t>
            </a:r>
            <a:endParaRPr lang="en-IN" dirty="0">
              <a:solidFill>
                <a:srgbClr val="FF0000"/>
              </a:solidFill>
            </a:endParaRPr>
          </a:p>
          <a:p>
            <a:pPr algn="just"/>
            <a:r>
              <a:rPr lang="en-IN" dirty="0"/>
              <a:t>IPv6, developed in 1998, uses a </a:t>
            </a:r>
            <a:r>
              <a:rPr lang="en-IN" b="1" dirty="0"/>
              <a:t>128-bit address</a:t>
            </a:r>
            <a:r>
              <a:rPr lang="en-IN" dirty="0"/>
              <a:t> format, providing an almost </a:t>
            </a:r>
            <a:r>
              <a:rPr lang="en-IN" b="1" dirty="0"/>
              <a:t>unlimited number of unique addresses</a:t>
            </a:r>
            <a:r>
              <a:rPr lang="en-IN" dirty="0"/>
              <a:t>. </a:t>
            </a:r>
          </a:p>
          <a:p>
            <a:pPr algn="just"/>
            <a:r>
              <a:rPr lang="en-IN" dirty="0"/>
              <a:t>It is represented in </a:t>
            </a:r>
            <a:r>
              <a:rPr lang="en-IN" b="1" dirty="0"/>
              <a:t>hexadecimal notation</a:t>
            </a:r>
            <a:r>
              <a:rPr lang="en-IN" dirty="0"/>
              <a:t>, such as 2001:0db8:85a3::8a2e:0370:7334. </a:t>
            </a:r>
          </a:p>
          <a:p>
            <a:pPr algn="just"/>
            <a:r>
              <a:rPr lang="en-IN" dirty="0"/>
              <a:t>IPv6 was designed to address IPv4's limitations, offering better scalability, efficiency, and security.</a:t>
            </a:r>
          </a:p>
          <a:p>
            <a:pPr marL="0" indent="0">
              <a:buNone/>
            </a:pPr>
            <a:r>
              <a:rPr lang="en-IN" b="1" dirty="0">
                <a:solidFill>
                  <a:srgbClr val="FF0000"/>
                </a:solidFill>
              </a:rPr>
              <a:t>Key Characteristics of IPv6:</a:t>
            </a:r>
            <a:endParaRPr lang="en-IN" dirty="0">
              <a:solidFill>
                <a:srgbClr val="FF0000"/>
              </a:solidFill>
            </a:endParaRPr>
          </a:p>
          <a:p>
            <a:pPr lvl="0"/>
            <a:r>
              <a:rPr lang="en-IN" b="1" dirty="0"/>
              <a:t>Address Length</a:t>
            </a:r>
            <a:r>
              <a:rPr lang="en-IN" dirty="0"/>
              <a:t>: 128 bits.</a:t>
            </a:r>
          </a:p>
          <a:p>
            <a:pPr lvl="0"/>
            <a:r>
              <a:rPr lang="en-IN" b="1" dirty="0"/>
              <a:t>Address Format</a:t>
            </a:r>
            <a:r>
              <a:rPr lang="en-IN" dirty="0"/>
              <a:t>: Eight groups of hexadecimal numbers separated by colons (e.g., 2001:db8::1).</a:t>
            </a:r>
          </a:p>
          <a:p>
            <a:pPr lvl="0"/>
            <a:r>
              <a:rPr lang="en-IN" b="1" dirty="0"/>
              <a:t>Transmission</a:t>
            </a:r>
            <a:r>
              <a:rPr lang="en-IN" dirty="0"/>
              <a:t>: Uses multicast and anycast; no broadcasting.</a:t>
            </a:r>
          </a:p>
          <a:p>
            <a:pPr algn="just"/>
            <a:endParaRPr lang="en-IN" dirty="0"/>
          </a:p>
          <a:p>
            <a:endParaRPr lang="en-IN" dirty="0"/>
          </a:p>
        </p:txBody>
      </p:sp>
      <p:sp>
        <p:nvSpPr>
          <p:cNvPr id="5" name="Chart Placeholder 2">
            <a:extLst>
              <a:ext uri="{FF2B5EF4-FFF2-40B4-BE49-F238E27FC236}">
                <a16:creationId xmlns:a16="http://schemas.microsoft.com/office/drawing/2014/main" id="{75DB3980-A36F-0828-EC92-251F2043C4C1}"/>
              </a:ext>
            </a:extLst>
          </p:cNvPr>
          <p:cNvSpPr>
            <a:spLocks noGrp="1"/>
          </p:cNvSpPr>
          <p:nvPr>
            <p:ph type="title"/>
          </p:nvPr>
        </p:nvSpPr>
        <p:spPr>
          <a:xfrm>
            <a:off x="714374" y="474663"/>
            <a:ext cx="9648825" cy="1006475"/>
          </a:xfrm>
        </p:spPr>
        <p:txBody>
          <a:bodyPr/>
          <a:lstStyle/>
          <a:p>
            <a:r>
              <a:rPr lang="en-IN" b="1" dirty="0">
                <a:solidFill>
                  <a:srgbClr val="FF0000"/>
                </a:solidFill>
              </a:rPr>
              <a:t>Understanding IPv4 and IPv6</a:t>
            </a:r>
            <a:br>
              <a:rPr lang="en-IN" dirty="0"/>
            </a:br>
            <a:endParaRPr lang="en-IN" dirty="0"/>
          </a:p>
        </p:txBody>
      </p:sp>
      <p:graphicFrame>
        <p:nvGraphicFramePr>
          <p:cNvPr id="3" name="Table 2">
            <a:extLst>
              <a:ext uri="{FF2B5EF4-FFF2-40B4-BE49-F238E27FC236}">
                <a16:creationId xmlns:a16="http://schemas.microsoft.com/office/drawing/2014/main" id="{C265D0A2-E5D3-41AA-7799-87CF6BCEF834}"/>
              </a:ext>
            </a:extLst>
          </p:cNvPr>
          <p:cNvGraphicFramePr>
            <a:graphicFrameLocks noGrp="1"/>
          </p:cNvGraphicFramePr>
          <p:nvPr>
            <p:extLst>
              <p:ext uri="{D42A27DB-BD31-4B8C-83A1-F6EECF244321}">
                <p14:modId xmlns:p14="http://schemas.microsoft.com/office/powerpoint/2010/main" val="778207146"/>
              </p:ext>
            </p:extLst>
          </p:nvPr>
        </p:nvGraphicFramePr>
        <p:xfrm>
          <a:off x="8915400" y="4495800"/>
          <a:ext cx="4724400" cy="1600200"/>
        </p:xfrm>
        <a:graphic>
          <a:graphicData uri="http://schemas.openxmlformats.org/drawingml/2006/table">
            <a:tbl>
              <a:tblPr>
                <a:tableStyleId>{5C22544A-7EE6-4342-B048-85BDC9FD1C3A}</a:tableStyleId>
              </a:tblPr>
              <a:tblGrid>
                <a:gridCol w="1291690">
                  <a:extLst>
                    <a:ext uri="{9D8B030D-6E8A-4147-A177-3AD203B41FA5}">
                      <a16:colId xmlns:a16="http://schemas.microsoft.com/office/drawing/2014/main" val="3738516784"/>
                    </a:ext>
                  </a:extLst>
                </a:gridCol>
                <a:gridCol w="1468634">
                  <a:extLst>
                    <a:ext uri="{9D8B030D-6E8A-4147-A177-3AD203B41FA5}">
                      <a16:colId xmlns:a16="http://schemas.microsoft.com/office/drawing/2014/main" val="4007426845"/>
                    </a:ext>
                  </a:extLst>
                </a:gridCol>
                <a:gridCol w="1964076">
                  <a:extLst>
                    <a:ext uri="{9D8B030D-6E8A-4147-A177-3AD203B41FA5}">
                      <a16:colId xmlns:a16="http://schemas.microsoft.com/office/drawing/2014/main" val="614033541"/>
                    </a:ext>
                  </a:extLst>
                </a:gridCol>
              </a:tblGrid>
              <a:tr h="266700">
                <a:tc>
                  <a:txBody>
                    <a:bodyPr/>
                    <a:lstStyle/>
                    <a:p>
                      <a:pPr algn="l" fontAlgn="ctr">
                        <a:buNone/>
                      </a:pPr>
                      <a:r>
                        <a:rPr lang="en-IN" sz="1400" u="none" strike="noStrike">
                          <a:effectLst/>
                        </a:rPr>
                        <a:t>Unicast</a:t>
                      </a:r>
                      <a:endParaRPr lang="en-IN" sz="1400" b="1"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400" u="none" strike="noStrike">
                          <a:effectLst/>
                        </a:rPr>
                        <a:t>One → One</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400" u="none" strike="noStrike">
                          <a:effectLst/>
                        </a:rPr>
                        <a:t>A specific device</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913050088"/>
                  </a:ext>
                </a:extLst>
              </a:tr>
              <a:tr h="533400">
                <a:tc>
                  <a:txBody>
                    <a:bodyPr/>
                    <a:lstStyle/>
                    <a:p>
                      <a:pPr algn="l" fontAlgn="ctr">
                        <a:buNone/>
                      </a:pPr>
                      <a:r>
                        <a:rPr lang="en-IN" sz="1400" u="none" strike="noStrike">
                          <a:effectLst/>
                        </a:rPr>
                        <a:t>Broadcast</a:t>
                      </a:r>
                      <a:endParaRPr lang="en-IN" sz="1400" b="1"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400" u="none" strike="noStrike">
                          <a:effectLst/>
                        </a:rPr>
                        <a:t>One → All</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400" u="none" strike="noStrike">
                          <a:effectLst/>
                        </a:rPr>
                        <a:t>Everyone in subnet</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155735672"/>
                  </a:ext>
                </a:extLst>
              </a:tr>
              <a:tr h="266700">
                <a:tc>
                  <a:txBody>
                    <a:bodyPr/>
                    <a:lstStyle/>
                    <a:p>
                      <a:pPr algn="l" fontAlgn="ctr">
                        <a:buNone/>
                      </a:pPr>
                      <a:r>
                        <a:rPr lang="en-IN" sz="1400" u="none" strike="noStrike">
                          <a:effectLst/>
                        </a:rPr>
                        <a:t>Multicast</a:t>
                      </a:r>
                      <a:endParaRPr lang="en-IN" sz="1400" b="1"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400" u="none" strike="noStrike">
                          <a:effectLst/>
                        </a:rPr>
                        <a:t>One → Many</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400" u="none" strike="noStrike">
                          <a:effectLst/>
                        </a:rPr>
                        <a:t>A specific group</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671286437"/>
                  </a:ext>
                </a:extLst>
              </a:tr>
              <a:tr h="533400">
                <a:tc>
                  <a:txBody>
                    <a:bodyPr/>
                    <a:lstStyle/>
                    <a:p>
                      <a:pPr algn="l" fontAlgn="ctr">
                        <a:buNone/>
                      </a:pPr>
                      <a:r>
                        <a:rPr lang="en-IN" sz="1400" u="none" strike="noStrike">
                          <a:effectLst/>
                        </a:rPr>
                        <a:t>Anycast</a:t>
                      </a:r>
                      <a:endParaRPr lang="en-IN" sz="1400" b="1"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400" u="none" strike="noStrike">
                          <a:effectLst/>
                        </a:rPr>
                        <a:t>One → One-of-Many</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400" u="none" strike="noStrike" dirty="0">
                          <a:effectLst/>
                        </a:rPr>
                        <a:t>The nearest/best device</a:t>
                      </a:r>
                      <a:endParaRPr lang="en-IN" sz="14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815287251"/>
                  </a:ext>
                </a:extLst>
              </a:tr>
            </a:tbl>
          </a:graphicData>
        </a:graphic>
      </p:graphicFrame>
    </p:spTree>
    <p:extLst>
      <p:ext uri="{BB962C8B-B14F-4D97-AF65-F5344CB8AC3E}">
        <p14:creationId xmlns:p14="http://schemas.microsoft.com/office/powerpoint/2010/main" val="8524172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75D4-8C7D-DE4A-89CF-49258F9BDFD4}"/>
              </a:ext>
            </a:extLst>
          </p:cNvPr>
          <p:cNvSpPr>
            <a:spLocks noGrp="1"/>
          </p:cNvSpPr>
          <p:nvPr>
            <p:ph type="title"/>
          </p:nvPr>
        </p:nvSpPr>
        <p:spPr/>
        <p:txBody>
          <a:bodyPr/>
          <a:lstStyle/>
          <a:p>
            <a:r>
              <a:rPr lang="en-TW" dirty="0"/>
              <a:t>THANK YOU</a:t>
            </a:r>
          </a:p>
        </p:txBody>
      </p:sp>
    </p:spTree>
    <p:extLst>
      <p:ext uri="{BB962C8B-B14F-4D97-AF65-F5344CB8AC3E}">
        <p14:creationId xmlns:p14="http://schemas.microsoft.com/office/powerpoint/2010/main" val="3140725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A9962-F87A-8875-F00E-82A827CB45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F9E6C-F0DB-8315-886A-C54AE3C51949}"/>
              </a:ext>
            </a:extLst>
          </p:cNvPr>
          <p:cNvSpPr>
            <a:spLocks noGrp="1"/>
          </p:cNvSpPr>
          <p:nvPr>
            <p:ph type="title"/>
          </p:nvPr>
        </p:nvSpPr>
        <p:spPr/>
        <p:txBody>
          <a:bodyPr/>
          <a:lstStyle/>
          <a:p>
            <a:r>
              <a:rPr lang="en-TW" b="1" dirty="0"/>
              <a:t>Routing &amp; Forwarding </a:t>
            </a:r>
          </a:p>
        </p:txBody>
      </p:sp>
      <p:sp>
        <p:nvSpPr>
          <p:cNvPr id="3" name="Text Placeholder 2">
            <a:extLst>
              <a:ext uri="{FF2B5EF4-FFF2-40B4-BE49-F238E27FC236}">
                <a16:creationId xmlns:a16="http://schemas.microsoft.com/office/drawing/2014/main" id="{53C1CE5F-AAA2-41BA-054A-9FD4EE14155B}"/>
              </a:ext>
            </a:extLst>
          </p:cNvPr>
          <p:cNvSpPr>
            <a:spLocks noGrp="1"/>
          </p:cNvSpPr>
          <p:nvPr>
            <p:ph type="body" sz="quarter" idx="18"/>
          </p:nvPr>
        </p:nvSpPr>
        <p:spPr/>
        <p:txBody>
          <a:bodyPr/>
          <a:lstStyle/>
          <a:p>
            <a:endParaRPr lang="en-TW" dirty="0"/>
          </a:p>
        </p:txBody>
      </p:sp>
      <p:sp>
        <p:nvSpPr>
          <p:cNvPr id="5" name="TextBox 4">
            <a:extLst>
              <a:ext uri="{FF2B5EF4-FFF2-40B4-BE49-F238E27FC236}">
                <a16:creationId xmlns:a16="http://schemas.microsoft.com/office/drawing/2014/main" id="{EA285CCF-6A2E-0325-749C-3B2D5B9AEDCA}"/>
              </a:ext>
            </a:extLst>
          </p:cNvPr>
          <p:cNvSpPr txBox="1"/>
          <p:nvPr/>
        </p:nvSpPr>
        <p:spPr>
          <a:xfrm>
            <a:off x="914400" y="2021919"/>
            <a:ext cx="12877800" cy="3693319"/>
          </a:xfrm>
          <a:prstGeom prst="rect">
            <a:avLst/>
          </a:prstGeom>
          <a:noFill/>
        </p:spPr>
        <p:txBody>
          <a:bodyPr wrap="square">
            <a:spAutoFit/>
          </a:bodyPr>
          <a:lstStyle/>
          <a:p>
            <a:r>
              <a:rPr lang="en-US" b="1" dirty="0"/>
              <a:t>Routing</a:t>
            </a:r>
            <a:r>
              <a:rPr lang="en-US" dirty="0"/>
              <a:t> is the process of determining the best path for data to travel from the source to the destination across interconnected networks. It involves building and maintaining routing tables using various algorithms and protocols like OSPF or BGP. This is more of a decision-making process that happens periodically. </a:t>
            </a:r>
          </a:p>
          <a:p>
            <a:endParaRPr lang="en-US" dirty="0"/>
          </a:p>
          <a:p>
            <a:r>
              <a:rPr lang="en-US" b="1" dirty="0"/>
              <a:t>forwarding</a:t>
            </a:r>
            <a:r>
              <a:rPr lang="en-US" dirty="0"/>
              <a:t> is the actual movement of data packets based on the routing table's decisions. It involves looking up the destination address in the forwarding table and sending the packet out through the appropriate interface. While routing is concerned with path selection, forwarding is focused on the fast and efficient delivery of each packet along that path.</a:t>
            </a:r>
            <a:endParaRPr lang="en-IN" dirty="0"/>
          </a:p>
        </p:txBody>
      </p:sp>
    </p:spTree>
    <p:extLst>
      <p:ext uri="{BB962C8B-B14F-4D97-AF65-F5344CB8AC3E}">
        <p14:creationId xmlns:p14="http://schemas.microsoft.com/office/powerpoint/2010/main" val="611141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t>Summary</a:t>
            </a:r>
            <a:endParaRPr lang="en-US" b="1" dirty="0"/>
          </a:p>
        </p:txBody>
      </p:sp>
      <p:sp>
        <p:nvSpPr>
          <p:cNvPr id="7" name="Text Placeholder 6"/>
          <p:cNvSpPr>
            <a:spLocks noGrp="1"/>
          </p:cNvSpPr>
          <p:nvPr>
            <p:ph type="body" sz="quarter" idx="18"/>
          </p:nvPr>
        </p:nvSpPr>
        <p:spPr>
          <a:xfrm>
            <a:off x="748666" y="1003936"/>
            <a:ext cx="13272134" cy="672464"/>
          </a:xfrm>
        </p:spPr>
        <p:txBody>
          <a:bodyPr/>
          <a:lstStyle/>
          <a:p>
            <a:r>
              <a:rPr lang="en-IN" dirty="0"/>
              <a:t>Lecture-1 : </a:t>
            </a:r>
            <a:r>
              <a:rPr lang="en-TW" sz="3200" dirty="0"/>
              <a:t>Introduction to Network Layer </a:t>
            </a:r>
            <a:endParaRPr lang="en-US" dirty="0"/>
          </a:p>
        </p:txBody>
      </p:sp>
      <p:sp>
        <p:nvSpPr>
          <p:cNvPr id="6" name="Text Placeholder 5"/>
          <p:cNvSpPr>
            <a:spLocks noGrp="1"/>
          </p:cNvSpPr>
          <p:nvPr>
            <p:ph type="body" sz="quarter" idx="17"/>
          </p:nvPr>
        </p:nvSpPr>
        <p:spPr>
          <a:xfrm>
            <a:off x="1371600" y="1905000"/>
            <a:ext cx="12420600" cy="4648200"/>
          </a:xfrm>
        </p:spPr>
        <p:txBody>
          <a:bodyPr/>
          <a:lstStyle/>
          <a:p>
            <a:pPr>
              <a:lnSpc>
                <a:spcPct val="150000"/>
              </a:lnSpc>
              <a:buNone/>
            </a:pPr>
            <a:r>
              <a:rPr lang="en-IN" dirty="0"/>
              <a:t>Q.1 What is Network layer?</a:t>
            </a:r>
          </a:p>
          <a:p>
            <a:pPr>
              <a:lnSpc>
                <a:spcPct val="150000"/>
              </a:lnSpc>
              <a:buNone/>
            </a:pPr>
            <a:r>
              <a:rPr lang="en-IN" dirty="0"/>
              <a:t>Q.2 What are the features of network layer?</a:t>
            </a:r>
          </a:p>
          <a:p>
            <a:pPr>
              <a:lnSpc>
                <a:spcPct val="150000"/>
              </a:lnSpc>
              <a:buNone/>
            </a:pPr>
            <a:r>
              <a:rPr lang="en-IN" dirty="0"/>
              <a:t>Q.3 What are the function of network layer?</a:t>
            </a:r>
          </a:p>
          <a:p>
            <a:pPr>
              <a:lnSpc>
                <a:spcPct val="150000"/>
              </a:lnSpc>
              <a:buNone/>
            </a:pPr>
            <a:r>
              <a:rPr lang="en-IN" dirty="0"/>
              <a:t>Q.4 What is forwarding?</a:t>
            </a:r>
          </a:p>
          <a:p>
            <a:pPr>
              <a:lnSpc>
                <a:spcPct val="150000"/>
              </a:lnSpc>
              <a:buNone/>
            </a:pPr>
            <a:r>
              <a:rPr lang="en-IN" dirty="0"/>
              <a:t>Q.5 What is routing?</a:t>
            </a:r>
          </a:p>
          <a:p>
            <a:pPr>
              <a:lnSpc>
                <a:spcPct val="150000"/>
              </a:lnSpc>
              <a:buNone/>
            </a:pPr>
            <a:r>
              <a:rPr lang="en-IN" dirty="0"/>
              <a:t>Q.6 What is/are the differences between forwarding and routing?</a:t>
            </a:r>
          </a:p>
          <a:p>
            <a:pPr>
              <a:buNone/>
            </a:pPr>
            <a:endParaRPr lang="en-US" dirty="0"/>
          </a:p>
        </p:txBody>
      </p:sp>
    </p:spTree>
    <p:extLst>
      <p:ext uri="{BB962C8B-B14F-4D97-AF65-F5344CB8AC3E}">
        <p14:creationId xmlns:p14="http://schemas.microsoft.com/office/powerpoint/2010/main" val="197271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t>Activity </a:t>
            </a:r>
            <a:endParaRPr lang="en-US" b="1" dirty="0"/>
          </a:p>
        </p:txBody>
      </p:sp>
      <p:sp>
        <p:nvSpPr>
          <p:cNvPr id="6" name="Text Placeholder 5"/>
          <p:cNvSpPr>
            <a:spLocks noGrp="1"/>
          </p:cNvSpPr>
          <p:nvPr>
            <p:ph type="body" sz="quarter" idx="17"/>
          </p:nvPr>
        </p:nvSpPr>
        <p:spPr>
          <a:xfrm>
            <a:off x="748070" y="1905000"/>
            <a:ext cx="13044130" cy="4648200"/>
          </a:xfrm>
        </p:spPr>
        <p:txBody>
          <a:bodyPr/>
          <a:lstStyle/>
          <a:p>
            <a:pPr>
              <a:buNone/>
            </a:pPr>
            <a:r>
              <a:rPr lang="en-US" dirty="0"/>
              <a:t>Reading :</a:t>
            </a:r>
          </a:p>
          <a:p>
            <a:pPr>
              <a:buNone/>
            </a:pPr>
            <a:r>
              <a:rPr lang="en-US" dirty="0"/>
              <a:t>Forwarding Techniques:</a:t>
            </a:r>
          </a:p>
          <a:p>
            <a:pPr>
              <a:buNone/>
            </a:pPr>
            <a:r>
              <a:rPr lang="en-IN" dirty="0">
                <a:hlinkClick r:id="rId2"/>
              </a:rPr>
              <a:t>http://www.brainkart.com/article/Forwarding-Techniques_13480/</a:t>
            </a:r>
            <a:endParaRPr lang="en-IN" dirty="0"/>
          </a:p>
          <a:p>
            <a:pPr>
              <a:buNone/>
            </a:pPr>
            <a:endParaRPr lang="en-IN" dirty="0"/>
          </a:p>
          <a:p>
            <a:pPr>
              <a:buNone/>
            </a:pPr>
            <a:endParaRPr lang="en-US" dirty="0"/>
          </a:p>
        </p:txBody>
      </p:sp>
      <p:sp>
        <p:nvSpPr>
          <p:cNvPr id="8" name="Text Placeholder 2"/>
          <p:cNvSpPr>
            <a:spLocks noGrp="1"/>
          </p:cNvSpPr>
          <p:nvPr>
            <p:ph type="body" sz="quarter" idx="18"/>
          </p:nvPr>
        </p:nvSpPr>
        <p:spPr>
          <a:xfrm>
            <a:off x="748666" y="1003936"/>
            <a:ext cx="11900534" cy="518576"/>
          </a:xfrm>
        </p:spPr>
        <p:txBody>
          <a:bodyPr/>
          <a:lstStyle/>
          <a:p>
            <a:r>
              <a:rPr lang="en-IN" dirty="0"/>
              <a:t>Lecture-1 : </a:t>
            </a:r>
            <a:r>
              <a:rPr lang="en-TW" sz="3200" dirty="0"/>
              <a:t>Introduction to Network Layer </a:t>
            </a:r>
            <a:endParaRPr lang="en-US" dirty="0"/>
          </a:p>
        </p:txBody>
      </p:sp>
    </p:spTree>
    <p:extLst>
      <p:ext uri="{BB962C8B-B14F-4D97-AF65-F5344CB8AC3E}">
        <p14:creationId xmlns:p14="http://schemas.microsoft.com/office/powerpoint/2010/main" val="3333096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546D2-A535-7ABA-D037-6F9B3B0344E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A48DC93-8E38-01D7-3329-F532B2DA47EB}"/>
              </a:ext>
            </a:extLst>
          </p:cNvPr>
          <p:cNvSpPr>
            <a:spLocks noGrp="1"/>
          </p:cNvSpPr>
          <p:nvPr>
            <p:ph type="title"/>
          </p:nvPr>
        </p:nvSpPr>
        <p:spPr/>
        <p:txBody>
          <a:bodyPr/>
          <a:lstStyle/>
          <a:p>
            <a:r>
              <a:rPr lang="en-IN" dirty="0">
                <a:solidFill>
                  <a:srgbClr val="FF0000"/>
                </a:solidFill>
              </a:rPr>
              <a:t>Network Layer Design Issues</a:t>
            </a:r>
            <a:endParaRPr lang="en-US" b="1" dirty="0">
              <a:solidFill>
                <a:srgbClr val="FF0000"/>
              </a:solidFill>
            </a:endParaRPr>
          </a:p>
        </p:txBody>
      </p:sp>
      <p:sp>
        <p:nvSpPr>
          <p:cNvPr id="6" name="Text Placeholder 5">
            <a:extLst>
              <a:ext uri="{FF2B5EF4-FFF2-40B4-BE49-F238E27FC236}">
                <a16:creationId xmlns:a16="http://schemas.microsoft.com/office/drawing/2014/main" id="{B1BFAC8E-9259-3A7C-409B-49B5144C55FB}"/>
              </a:ext>
            </a:extLst>
          </p:cNvPr>
          <p:cNvSpPr>
            <a:spLocks noGrp="1"/>
          </p:cNvSpPr>
          <p:nvPr>
            <p:ph type="body" sz="quarter" idx="17"/>
          </p:nvPr>
        </p:nvSpPr>
        <p:spPr>
          <a:xfrm>
            <a:off x="793135" y="1371600"/>
            <a:ext cx="13044130" cy="4648200"/>
          </a:xfrm>
        </p:spPr>
        <p:txBody>
          <a:bodyPr/>
          <a:lstStyle/>
          <a:p>
            <a:pPr marL="0" indent="0">
              <a:buNone/>
            </a:pPr>
            <a:r>
              <a:rPr lang="en-US" b="1" dirty="0">
                <a:solidFill>
                  <a:srgbClr val="FF0000"/>
                </a:solidFill>
              </a:rPr>
              <a:t>1. Services to the Transport Layer</a:t>
            </a:r>
          </a:p>
          <a:p>
            <a:r>
              <a:rPr lang="en-US" dirty="0"/>
              <a:t> The network layer provides services to the transport layer, which can be either </a:t>
            </a:r>
            <a:r>
              <a:rPr lang="en-US" b="1" dirty="0"/>
              <a:t>connectionless</a:t>
            </a:r>
            <a:r>
              <a:rPr lang="en-US" dirty="0"/>
              <a:t> or </a:t>
            </a:r>
            <a:r>
              <a:rPr lang="en-US" b="1" dirty="0"/>
              <a:t>connection-oriented</a:t>
            </a:r>
            <a:r>
              <a:rPr lang="en-US" dirty="0"/>
              <a:t>.</a:t>
            </a:r>
          </a:p>
          <a:p>
            <a:r>
              <a:rPr lang="en-US" b="1" dirty="0"/>
              <a:t>Connectionless</a:t>
            </a:r>
            <a:r>
              <a:rPr lang="en-US" dirty="0"/>
              <a:t> (like IP): Sends packets without setting up a path. There’s no guarantee of delivery.</a:t>
            </a:r>
          </a:p>
          <a:p>
            <a:r>
              <a:rPr lang="en-US" b="1" dirty="0"/>
              <a:t>Connection-oriented</a:t>
            </a:r>
            <a:r>
              <a:rPr lang="en-US" dirty="0"/>
              <a:t> (like virtual circuits): A path is established first, and all packets follow the same route.</a:t>
            </a:r>
          </a:p>
          <a:p>
            <a:pPr marL="0" indent="0">
              <a:buNone/>
            </a:pPr>
            <a:r>
              <a:rPr lang="en-US" b="1" dirty="0">
                <a:solidFill>
                  <a:srgbClr val="FF0000"/>
                </a:solidFill>
              </a:rPr>
              <a:t>Example</a:t>
            </a:r>
            <a:r>
              <a:rPr lang="en-US" dirty="0">
                <a:solidFill>
                  <a:srgbClr val="FF0000"/>
                </a:solidFill>
              </a:rPr>
              <a:t>:</a:t>
            </a:r>
          </a:p>
          <a:p>
            <a:r>
              <a:rPr lang="en-US" b="1" dirty="0"/>
              <a:t>Connectionless</a:t>
            </a:r>
            <a:r>
              <a:rPr lang="en-US" dirty="0"/>
              <a:t>: Sending multiple emails to someone; each one goes independently.</a:t>
            </a:r>
          </a:p>
          <a:p>
            <a:r>
              <a:rPr lang="en-US" b="1" dirty="0"/>
              <a:t>Connection-oriented</a:t>
            </a:r>
            <a:r>
              <a:rPr lang="en-US" dirty="0"/>
              <a:t>: Making a phone call; a connection is established before talking.</a:t>
            </a:r>
          </a:p>
          <a:p>
            <a:pPr>
              <a:buNone/>
            </a:pPr>
            <a:endParaRPr lang="en-IN" dirty="0"/>
          </a:p>
          <a:p>
            <a:pPr>
              <a:buNone/>
            </a:pPr>
            <a:endParaRPr lang="en-US" dirty="0"/>
          </a:p>
        </p:txBody>
      </p:sp>
    </p:spTree>
    <p:extLst>
      <p:ext uri="{BB962C8B-B14F-4D97-AF65-F5344CB8AC3E}">
        <p14:creationId xmlns:p14="http://schemas.microsoft.com/office/powerpoint/2010/main" val="351424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8821-652B-8D33-BDC1-37E3A9316EA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F56053E-AB09-1B83-CA34-36DD60EAE9ED}"/>
              </a:ext>
            </a:extLst>
          </p:cNvPr>
          <p:cNvSpPr>
            <a:spLocks noGrp="1"/>
          </p:cNvSpPr>
          <p:nvPr>
            <p:ph type="title"/>
          </p:nvPr>
        </p:nvSpPr>
        <p:spPr/>
        <p:txBody>
          <a:bodyPr/>
          <a:lstStyle/>
          <a:p>
            <a:r>
              <a:rPr lang="en-IN" dirty="0">
                <a:solidFill>
                  <a:srgbClr val="FF0000"/>
                </a:solidFill>
              </a:rPr>
              <a:t>Network Layer Design Issues</a:t>
            </a:r>
            <a:endParaRPr lang="en-US" b="1" dirty="0">
              <a:solidFill>
                <a:srgbClr val="FF0000"/>
              </a:solidFill>
            </a:endParaRPr>
          </a:p>
        </p:txBody>
      </p:sp>
      <p:sp>
        <p:nvSpPr>
          <p:cNvPr id="6" name="Text Placeholder 5">
            <a:extLst>
              <a:ext uri="{FF2B5EF4-FFF2-40B4-BE49-F238E27FC236}">
                <a16:creationId xmlns:a16="http://schemas.microsoft.com/office/drawing/2014/main" id="{A18097BC-CE56-BF4F-5E20-6B9EE8B6952B}"/>
              </a:ext>
            </a:extLst>
          </p:cNvPr>
          <p:cNvSpPr>
            <a:spLocks noGrp="1"/>
          </p:cNvSpPr>
          <p:nvPr>
            <p:ph type="body" sz="quarter" idx="17"/>
          </p:nvPr>
        </p:nvSpPr>
        <p:spPr>
          <a:xfrm>
            <a:off x="945535" y="1143000"/>
            <a:ext cx="13684865" cy="4648200"/>
          </a:xfrm>
        </p:spPr>
        <p:txBody>
          <a:bodyPr/>
          <a:lstStyle/>
          <a:p>
            <a:pPr marL="0" indent="0">
              <a:buNone/>
            </a:pPr>
            <a:r>
              <a:rPr lang="en-US" b="1" dirty="0">
                <a:solidFill>
                  <a:srgbClr val="FF0000"/>
                </a:solidFill>
              </a:rPr>
              <a:t>2. Packetizing / Packet Format</a:t>
            </a:r>
          </a:p>
          <a:p>
            <a:r>
              <a:rPr lang="en-US" dirty="0"/>
              <a:t>Data must be broken into </a:t>
            </a:r>
            <a:r>
              <a:rPr lang="en-US" b="1" dirty="0"/>
              <a:t>packets</a:t>
            </a:r>
            <a:r>
              <a:rPr lang="en-US" dirty="0"/>
              <a:t>, each with a </a:t>
            </a:r>
            <a:r>
              <a:rPr lang="en-US" b="1" dirty="0"/>
              <a:t>header</a:t>
            </a:r>
            <a:r>
              <a:rPr lang="en-US" dirty="0"/>
              <a:t> containing information like source/destination address, sequence number, etc.</a:t>
            </a:r>
          </a:p>
          <a:p>
            <a:r>
              <a:rPr lang="en-US" b="1" dirty="0"/>
              <a:t>Design Challenge</a:t>
            </a:r>
            <a:r>
              <a:rPr lang="en-US" dirty="0"/>
              <a:t>: How should packets be formatted for efficiency and ease of routing?</a:t>
            </a:r>
          </a:p>
          <a:p>
            <a:pPr marL="0" indent="0">
              <a:buNone/>
            </a:pPr>
            <a:r>
              <a:rPr lang="en-US" b="1" dirty="0">
                <a:solidFill>
                  <a:srgbClr val="FF0000"/>
                </a:solidFill>
              </a:rPr>
              <a:t>Example</a:t>
            </a:r>
            <a:r>
              <a:rPr lang="en-US" dirty="0">
                <a:solidFill>
                  <a:srgbClr val="FF0000"/>
                </a:solidFill>
              </a:rPr>
              <a:t>:</a:t>
            </a:r>
          </a:p>
          <a:p>
            <a:r>
              <a:rPr lang="en-IN" altLang="ja-JP" sz="3200" dirty="0"/>
              <a:t>To make a packet efficient and easy to process, the </a:t>
            </a:r>
            <a:r>
              <a:rPr lang="en-IN" altLang="ja-JP" sz="3200" b="1" dirty="0"/>
              <a:t>structure</a:t>
            </a:r>
            <a:r>
              <a:rPr lang="en-IN" altLang="ja-JP" sz="3200" dirty="0"/>
              <a:t> (or format) must be </a:t>
            </a:r>
            <a:r>
              <a:rPr lang="en-IN" altLang="ja-JP" sz="3200" b="1" dirty="0"/>
              <a:t>simple, consistent, and optimized</a:t>
            </a:r>
            <a:r>
              <a:rPr lang="en-IN" altLang="ja-JP" sz="3200" dirty="0"/>
              <a:t> for both routers and receivers. Here's how it should be designed:</a:t>
            </a:r>
          </a:p>
          <a:p>
            <a:pPr lvl="0"/>
            <a:r>
              <a:rPr lang="en-IN" altLang="ja-JP" sz="3200" dirty="0"/>
              <a:t>The packet should be divided into two parts:</a:t>
            </a:r>
          </a:p>
          <a:p>
            <a:pPr lvl="1"/>
            <a:r>
              <a:rPr lang="en-IN" altLang="ja-JP" sz="2800" b="1" dirty="0"/>
              <a:t>Header</a:t>
            </a:r>
            <a:r>
              <a:rPr lang="en-IN" altLang="ja-JP" sz="2800" dirty="0"/>
              <a:t>: Contains control information (source/destination IP, packet length, etc.)</a:t>
            </a:r>
          </a:p>
          <a:p>
            <a:pPr lvl="1"/>
            <a:r>
              <a:rPr lang="en-IN" altLang="ja-JP" sz="2800" b="1" dirty="0"/>
              <a:t>Payload</a:t>
            </a:r>
            <a:r>
              <a:rPr lang="en-IN" altLang="ja-JP" sz="2800" dirty="0"/>
              <a:t>: Contains the actual data being sent.</a:t>
            </a:r>
          </a:p>
          <a:p>
            <a:pPr>
              <a:buNone/>
            </a:pPr>
            <a:endParaRPr lang="en-IN" dirty="0"/>
          </a:p>
          <a:p>
            <a:pPr>
              <a:buNone/>
            </a:pPr>
            <a:endParaRPr lang="en-US" dirty="0"/>
          </a:p>
        </p:txBody>
      </p:sp>
    </p:spTree>
    <p:extLst>
      <p:ext uri="{BB962C8B-B14F-4D97-AF65-F5344CB8AC3E}">
        <p14:creationId xmlns:p14="http://schemas.microsoft.com/office/powerpoint/2010/main" val="2942971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64780-9E6E-9841-B723-40DBC0AAA8E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64AB57C-D6A5-2920-0A4B-62675B996662}"/>
              </a:ext>
            </a:extLst>
          </p:cNvPr>
          <p:cNvSpPr>
            <a:spLocks noGrp="1"/>
          </p:cNvSpPr>
          <p:nvPr>
            <p:ph type="title"/>
          </p:nvPr>
        </p:nvSpPr>
        <p:spPr/>
        <p:txBody>
          <a:bodyPr/>
          <a:lstStyle/>
          <a:p>
            <a:r>
              <a:rPr lang="en-IN" dirty="0">
                <a:solidFill>
                  <a:srgbClr val="FF0000"/>
                </a:solidFill>
              </a:rPr>
              <a:t>Network Layer Design Issues</a:t>
            </a:r>
            <a:endParaRPr lang="en-US" b="1" dirty="0">
              <a:solidFill>
                <a:srgbClr val="FF0000"/>
              </a:solidFill>
            </a:endParaRPr>
          </a:p>
        </p:txBody>
      </p:sp>
      <p:sp>
        <p:nvSpPr>
          <p:cNvPr id="6" name="Text Placeholder 5">
            <a:extLst>
              <a:ext uri="{FF2B5EF4-FFF2-40B4-BE49-F238E27FC236}">
                <a16:creationId xmlns:a16="http://schemas.microsoft.com/office/drawing/2014/main" id="{2E70A32D-A1B0-A6E8-6866-B0D59D485EA9}"/>
              </a:ext>
            </a:extLst>
          </p:cNvPr>
          <p:cNvSpPr>
            <a:spLocks noGrp="1"/>
          </p:cNvSpPr>
          <p:nvPr>
            <p:ph type="body" sz="quarter" idx="17"/>
          </p:nvPr>
        </p:nvSpPr>
        <p:spPr>
          <a:xfrm>
            <a:off x="945535" y="1143000"/>
            <a:ext cx="13684865" cy="4648200"/>
          </a:xfrm>
        </p:spPr>
        <p:txBody>
          <a:bodyPr/>
          <a:lstStyle/>
          <a:p>
            <a:pPr marL="0" indent="0">
              <a:buNone/>
            </a:pPr>
            <a:r>
              <a:rPr lang="en-IN" altLang="ja-JP" b="1" dirty="0">
                <a:solidFill>
                  <a:srgbClr val="FF0000"/>
                </a:solidFill>
              </a:rPr>
              <a:t>3. Addressing</a:t>
            </a:r>
            <a:endParaRPr lang="en-IN" altLang="ja-JP" dirty="0">
              <a:solidFill>
                <a:srgbClr val="FF0000"/>
              </a:solidFill>
            </a:endParaRPr>
          </a:p>
          <a:p>
            <a:pPr marL="0" indent="0">
              <a:buNone/>
            </a:pPr>
            <a:r>
              <a:rPr lang="en-IN" altLang="ja-JP" dirty="0"/>
              <a:t>Every device on a network must have a unique </a:t>
            </a:r>
            <a:r>
              <a:rPr lang="en-IN" altLang="ja-JP" b="1" dirty="0"/>
              <a:t>IP address</a:t>
            </a:r>
            <a:r>
              <a:rPr lang="en-IN" altLang="ja-JP" dirty="0"/>
              <a:t> so data knows where to go.</a:t>
            </a:r>
          </a:p>
          <a:p>
            <a:pPr lvl="0"/>
            <a:r>
              <a:rPr lang="en-IN" altLang="ja-JP" dirty="0"/>
              <a:t>IPv4: 192.168.1.1</a:t>
            </a:r>
          </a:p>
          <a:p>
            <a:pPr lvl="0"/>
            <a:r>
              <a:rPr lang="en-IN" altLang="ja-JP" dirty="0"/>
              <a:t>IPv6: 2001:0db8:85a3::8a2e:0370:7334</a:t>
            </a:r>
          </a:p>
          <a:p>
            <a:pPr marL="0" indent="0">
              <a:buNone/>
            </a:pPr>
            <a:r>
              <a:rPr lang="en-IN" altLang="ja-JP" b="1" dirty="0">
                <a:solidFill>
                  <a:srgbClr val="FF0000"/>
                </a:solidFill>
              </a:rPr>
              <a:t>Example</a:t>
            </a:r>
            <a:r>
              <a:rPr lang="en-IN" altLang="ja-JP" dirty="0">
                <a:solidFill>
                  <a:srgbClr val="FF0000"/>
                </a:solidFill>
              </a:rPr>
              <a:t>:</a:t>
            </a:r>
          </a:p>
          <a:p>
            <a:pPr lvl="0"/>
            <a:r>
              <a:rPr lang="en-IN" altLang="ja-JP" dirty="0"/>
              <a:t>Like </a:t>
            </a:r>
            <a:r>
              <a:rPr lang="en-IN" altLang="ja-JP" b="1" dirty="0"/>
              <a:t>sending a letter</a:t>
            </a:r>
            <a:r>
              <a:rPr lang="en-IN" altLang="ja-JP" dirty="0"/>
              <a:t> to a friend's house. You need their </a:t>
            </a:r>
            <a:r>
              <a:rPr lang="en-IN" altLang="ja-JP" b="1" dirty="0"/>
              <a:t>home address</a:t>
            </a:r>
            <a:r>
              <a:rPr lang="en-IN" altLang="ja-JP" dirty="0"/>
              <a:t> (IP address) to deliver it.</a:t>
            </a:r>
          </a:p>
          <a:p>
            <a:pPr>
              <a:buNone/>
            </a:pPr>
            <a:endParaRPr lang="en-IN" dirty="0"/>
          </a:p>
          <a:p>
            <a:pPr>
              <a:buNone/>
            </a:pPr>
            <a:endParaRPr lang="en-US" dirty="0"/>
          </a:p>
        </p:txBody>
      </p:sp>
    </p:spTree>
    <p:extLst>
      <p:ext uri="{BB962C8B-B14F-4D97-AF65-F5344CB8AC3E}">
        <p14:creationId xmlns:p14="http://schemas.microsoft.com/office/powerpoint/2010/main" val="4046164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588CB-6931-FEE6-49BA-0FAFF506FA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6F1E648-11C3-A1D8-F882-30FDA1EAEAA2}"/>
              </a:ext>
            </a:extLst>
          </p:cNvPr>
          <p:cNvSpPr>
            <a:spLocks noGrp="1"/>
          </p:cNvSpPr>
          <p:nvPr>
            <p:ph type="title"/>
          </p:nvPr>
        </p:nvSpPr>
        <p:spPr/>
        <p:txBody>
          <a:bodyPr/>
          <a:lstStyle/>
          <a:p>
            <a:r>
              <a:rPr lang="en-IN" dirty="0">
                <a:solidFill>
                  <a:srgbClr val="FF0000"/>
                </a:solidFill>
              </a:rPr>
              <a:t>Network Layer Design Issues</a:t>
            </a:r>
            <a:endParaRPr lang="en-US" b="1" dirty="0">
              <a:solidFill>
                <a:srgbClr val="FF0000"/>
              </a:solidFill>
            </a:endParaRPr>
          </a:p>
        </p:txBody>
      </p:sp>
      <p:sp>
        <p:nvSpPr>
          <p:cNvPr id="6" name="Text Placeholder 5">
            <a:extLst>
              <a:ext uri="{FF2B5EF4-FFF2-40B4-BE49-F238E27FC236}">
                <a16:creationId xmlns:a16="http://schemas.microsoft.com/office/drawing/2014/main" id="{AB6BE402-7A9E-34CA-C5F6-29149495F6CE}"/>
              </a:ext>
            </a:extLst>
          </p:cNvPr>
          <p:cNvSpPr>
            <a:spLocks noGrp="1"/>
          </p:cNvSpPr>
          <p:nvPr>
            <p:ph type="body" sz="quarter" idx="17"/>
          </p:nvPr>
        </p:nvSpPr>
        <p:spPr>
          <a:xfrm>
            <a:off x="945535" y="1143000"/>
            <a:ext cx="13684865" cy="4648200"/>
          </a:xfrm>
        </p:spPr>
        <p:txBody>
          <a:bodyPr/>
          <a:lstStyle/>
          <a:p>
            <a:pPr marL="0" indent="0">
              <a:buNone/>
            </a:pPr>
            <a:r>
              <a:rPr lang="en-US" b="1" dirty="0">
                <a:solidFill>
                  <a:srgbClr val="FF0000"/>
                </a:solidFill>
              </a:rPr>
              <a:t>4. Routing</a:t>
            </a:r>
          </a:p>
          <a:p>
            <a:pPr marL="0" indent="0">
              <a:buNone/>
            </a:pPr>
            <a:r>
              <a:rPr lang="en-US" dirty="0"/>
              <a:t>The network layer chooses the </a:t>
            </a:r>
            <a:r>
              <a:rPr lang="en-US" b="1" dirty="0"/>
              <a:t>best path</a:t>
            </a:r>
            <a:r>
              <a:rPr lang="en-US" dirty="0"/>
              <a:t> for a packet to travel through routers from source to destination.</a:t>
            </a:r>
          </a:p>
          <a:p>
            <a:r>
              <a:rPr lang="en-US" dirty="0"/>
              <a:t>Uses routing algorithms and protocols like OSPF(</a:t>
            </a:r>
            <a:r>
              <a:rPr lang="en-IN" dirty="0"/>
              <a:t>Open Shortest Path First</a:t>
            </a:r>
            <a:r>
              <a:rPr lang="en-US" dirty="0"/>
              <a:t>) or BGP(</a:t>
            </a:r>
            <a:r>
              <a:rPr lang="en-IN" dirty="0"/>
              <a:t>Border Gateway Protocol</a:t>
            </a:r>
            <a:r>
              <a:rPr lang="en-US" dirty="0"/>
              <a:t>).</a:t>
            </a:r>
          </a:p>
          <a:p>
            <a:pPr marL="0" indent="0">
              <a:buNone/>
            </a:pPr>
            <a:r>
              <a:rPr lang="en-US" b="1" dirty="0">
                <a:solidFill>
                  <a:srgbClr val="FF0000"/>
                </a:solidFill>
              </a:rPr>
              <a:t>Example</a:t>
            </a:r>
            <a:r>
              <a:rPr lang="en-US" dirty="0">
                <a:solidFill>
                  <a:srgbClr val="FF0000"/>
                </a:solidFill>
              </a:rPr>
              <a:t>:</a:t>
            </a:r>
          </a:p>
          <a:p>
            <a:r>
              <a:rPr lang="en-US" dirty="0"/>
              <a:t>Like </a:t>
            </a:r>
            <a:r>
              <a:rPr lang="en-US" b="1" dirty="0"/>
              <a:t>choosing the fastest or safest route</a:t>
            </a:r>
            <a:r>
              <a:rPr lang="en-US" dirty="0"/>
              <a:t> on Google Maps. If one road is blocked, GPS suggests another route.</a:t>
            </a:r>
          </a:p>
          <a:p>
            <a:pPr>
              <a:buNone/>
            </a:pPr>
            <a:endParaRPr lang="en-IN" dirty="0"/>
          </a:p>
          <a:p>
            <a:pPr>
              <a:buNone/>
            </a:pPr>
            <a:endParaRPr lang="en-US" dirty="0"/>
          </a:p>
        </p:txBody>
      </p:sp>
    </p:spTree>
    <p:extLst>
      <p:ext uri="{BB962C8B-B14F-4D97-AF65-F5344CB8AC3E}">
        <p14:creationId xmlns:p14="http://schemas.microsoft.com/office/powerpoint/2010/main" val="431392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582E-4533-CA07-4142-283FE951126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0B4DAE-B045-E800-2939-4057838A8258}"/>
              </a:ext>
            </a:extLst>
          </p:cNvPr>
          <p:cNvSpPr>
            <a:spLocks noGrp="1"/>
          </p:cNvSpPr>
          <p:nvPr>
            <p:ph type="title"/>
          </p:nvPr>
        </p:nvSpPr>
        <p:spPr/>
        <p:txBody>
          <a:bodyPr/>
          <a:lstStyle/>
          <a:p>
            <a:r>
              <a:rPr lang="en-IN" dirty="0">
                <a:solidFill>
                  <a:srgbClr val="FF0000"/>
                </a:solidFill>
              </a:rPr>
              <a:t>Network Layer Design Issues</a:t>
            </a:r>
            <a:endParaRPr lang="en-US" b="1" dirty="0">
              <a:solidFill>
                <a:srgbClr val="FF0000"/>
              </a:solidFill>
            </a:endParaRPr>
          </a:p>
        </p:txBody>
      </p:sp>
      <p:sp>
        <p:nvSpPr>
          <p:cNvPr id="6" name="Text Placeholder 5">
            <a:extLst>
              <a:ext uri="{FF2B5EF4-FFF2-40B4-BE49-F238E27FC236}">
                <a16:creationId xmlns:a16="http://schemas.microsoft.com/office/drawing/2014/main" id="{CD8226B3-B82D-728C-3BAF-D919D49D9667}"/>
              </a:ext>
            </a:extLst>
          </p:cNvPr>
          <p:cNvSpPr>
            <a:spLocks noGrp="1"/>
          </p:cNvSpPr>
          <p:nvPr>
            <p:ph type="body" sz="quarter" idx="17"/>
          </p:nvPr>
        </p:nvSpPr>
        <p:spPr>
          <a:xfrm>
            <a:off x="945535" y="1143000"/>
            <a:ext cx="13684865" cy="4648200"/>
          </a:xfrm>
        </p:spPr>
        <p:txBody>
          <a:bodyPr/>
          <a:lstStyle/>
          <a:p>
            <a:pPr marL="0" indent="0">
              <a:buNone/>
            </a:pPr>
            <a:r>
              <a:rPr lang="en-US" b="1" dirty="0">
                <a:solidFill>
                  <a:srgbClr val="FF0000"/>
                </a:solidFill>
              </a:rPr>
              <a:t>5. Error Handling</a:t>
            </a:r>
          </a:p>
          <a:p>
            <a:r>
              <a:rPr lang="en-US" dirty="0"/>
              <a:t>Packets might get </a:t>
            </a:r>
            <a:r>
              <a:rPr lang="en-US" b="1" dirty="0"/>
              <a:t>lost, duplicated, or corrupted</a:t>
            </a:r>
            <a:r>
              <a:rPr lang="en-US" dirty="0"/>
              <a:t>. The network layer may detect errors and notify the sender or drop the packet.</a:t>
            </a:r>
          </a:p>
          <a:p>
            <a:r>
              <a:rPr lang="en-US" dirty="0"/>
              <a:t>Some protocols do basic error detection (e.g., checksum in IP header).</a:t>
            </a:r>
          </a:p>
          <a:p>
            <a:pPr marL="0" indent="0">
              <a:buNone/>
            </a:pPr>
            <a:r>
              <a:rPr lang="en-US" b="1" dirty="0">
                <a:solidFill>
                  <a:srgbClr val="FF0000"/>
                </a:solidFill>
              </a:rPr>
              <a:t>Example</a:t>
            </a:r>
            <a:r>
              <a:rPr lang="en-US" dirty="0">
                <a:solidFill>
                  <a:srgbClr val="FF0000"/>
                </a:solidFill>
              </a:rPr>
              <a:t>:</a:t>
            </a:r>
          </a:p>
          <a:p>
            <a:r>
              <a:rPr lang="en-US" dirty="0"/>
              <a:t>Like a courier realizing that a package label is unreadable and either returns it to the sender or discards it.</a:t>
            </a:r>
          </a:p>
          <a:p>
            <a:pPr marL="0" indent="0">
              <a:buNone/>
            </a:pPr>
            <a:endParaRPr lang="en-IN" dirty="0"/>
          </a:p>
          <a:p>
            <a:pPr>
              <a:buNone/>
            </a:pPr>
            <a:endParaRPr lang="en-US" dirty="0"/>
          </a:p>
        </p:txBody>
      </p:sp>
    </p:spTree>
    <p:extLst>
      <p:ext uri="{BB962C8B-B14F-4D97-AF65-F5344CB8AC3E}">
        <p14:creationId xmlns:p14="http://schemas.microsoft.com/office/powerpoint/2010/main" val="151735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p:cNvSpPr txBox="1">
            <a:spLocks/>
          </p:cNvSpPr>
          <p:nvPr/>
        </p:nvSpPr>
        <p:spPr>
          <a:xfrm>
            <a:off x="1819108" y="1629462"/>
            <a:ext cx="5283287" cy="27696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b="1" dirty="0">
              <a:solidFill>
                <a:schemeClr val="tx1">
                  <a:lumMod val="95000"/>
                  <a:lumOff val="5000"/>
                </a:schemeClr>
              </a:solidFill>
              <a:latin typeface="Roboto Slab" pitchFamily="2" charset="0"/>
              <a:ea typeface="Roboto Slab" pitchFamily="2" charset="0"/>
            </a:endParaRPr>
          </a:p>
        </p:txBody>
      </p:sp>
      <p:sp>
        <p:nvSpPr>
          <p:cNvPr id="4" name="Title 3">
            <a:extLst>
              <a:ext uri="{FF2B5EF4-FFF2-40B4-BE49-F238E27FC236}">
                <a16:creationId xmlns:a16="http://schemas.microsoft.com/office/drawing/2014/main" id="{CE7CD094-0251-5ADC-5BA4-3A4F8DEBAFE4}"/>
              </a:ext>
            </a:extLst>
          </p:cNvPr>
          <p:cNvSpPr>
            <a:spLocks noGrp="1"/>
          </p:cNvSpPr>
          <p:nvPr>
            <p:ph type="ctrTitle"/>
          </p:nvPr>
        </p:nvSpPr>
        <p:spPr/>
        <p:txBody>
          <a:bodyPr/>
          <a:lstStyle/>
          <a:p>
            <a:r>
              <a:rPr lang="en-US" sz="7200" b="1" dirty="0"/>
              <a:t>UNIT III</a:t>
            </a:r>
            <a:endParaRPr lang="en-US" dirty="0"/>
          </a:p>
        </p:txBody>
      </p:sp>
    </p:spTree>
    <p:extLst>
      <p:ext uri="{BB962C8B-B14F-4D97-AF65-F5344CB8AC3E}">
        <p14:creationId xmlns:p14="http://schemas.microsoft.com/office/powerpoint/2010/main" val="1117404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53E0A-17FC-6C64-8093-DA656B16971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DE7CBB0-E403-7FDD-6BCA-AF918B8BD4FA}"/>
              </a:ext>
            </a:extLst>
          </p:cNvPr>
          <p:cNvSpPr>
            <a:spLocks noGrp="1"/>
          </p:cNvSpPr>
          <p:nvPr>
            <p:ph type="title"/>
          </p:nvPr>
        </p:nvSpPr>
        <p:spPr/>
        <p:txBody>
          <a:bodyPr/>
          <a:lstStyle/>
          <a:p>
            <a:r>
              <a:rPr lang="en-IN" dirty="0">
                <a:solidFill>
                  <a:srgbClr val="FF0000"/>
                </a:solidFill>
              </a:rPr>
              <a:t>Network Layer Design Issues</a:t>
            </a:r>
            <a:endParaRPr lang="en-US" b="1" dirty="0">
              <a:solidFill>
                <a:srgbClr val="FF0000"/>
              </a:solidFill>
            </a:endParaRPr>
          </a:p>
        </p:txBody>
      </p:sp>
      <p:sp>
        <p:nvSpPr>
          <p:cNvPr id="6" name="Text Placeholder 5">
            <a:extLst>
              <a:ext uri="{FF2B5EF4-FFF2-40B4-BE49-F238E27FC236}">
                <a16:creationId xmlns:a16="http://schemas.microsoft.com/office/drawing/2014/main" id="{6BCA1788-225B-DFB1-C466-E7664848A884}"/>
              </a:ext>
            </a:extLst>
          </p:cNvPr>
          <p:cNvSpPr>
            <a:spLocks noGrp="1"/>
          </p:cNvSpPr>
          <p:nvPr>
            <p:ph type="body" sz="quarter" idx="17"/>
          </p:nvPr>
        </p:nvSpPr>
        <p:spPr>
          <a:xfrm>
            <a:off x="945535" y="1143000"/>
            <a:ext cx="13684865" cy="4648200"/>
          </a:xfrm>
        </p:spPr>
        <p:txBody>
          <a:bodyPr/>
          <a:lstStyle/>
          <a:p>
            <a:pPr marL="0" indent="0">
              <a:buNone/>
            </a:pPr>
            <a:r>
              <a:rPr lang="en-US" b="1" dirty="0">
                <a:solidFill>
                  <a:srgbClr val="FF0000"/>
                </a:solidFill>
              </a:rPr>
              <a:t>6. Congestion Control</a:t>
            </a:r>
          </a:p>
          <a:p>
            <a:r>
              <a:rPr lang="en-US" dirty="0"/>
              <a:t>Too many packets in the network can </a:t>
            </a:r>
            <a:r>
              <a:rPr lang="en-US" b="1" dirty="0"/>
              <a:t>overload routers and links</a:t>
            </a:r>
            <a:r>
              <a:rPr lang="en-US" dirty="0"/>
              <a:t>, causing delays or loss.</a:t>
            </a:r>
          </a:p>
          <a:p>
            <a:r>
              <a:rPr lang="en-US" dirty="0"/>
              <a:t>The network layer should manage traffic flow to prevent this.</a:t>
            </a:r>
          </a:p>
          <a:p>
            <a:pPr marL="0" indent="0">
              <a:buNone/>
            </a:pPr>
            <a:r>
              <a:rPr lang="en-US" b="1" dirty="0">
                <a:solidFill>
                  <a:srgbClr val="FF0000"/>
                </a:solidFill>
              </a:rPr>
              <a:t>Example</a:t>
            </a:r>
            <a:r>
              <a:rPr lang="en-US" dirty="0">
                <a:solidFill>
                  <a:srgbClr val="FF0000"/>
                </a:solidFill>
              </a:rPr>
              <a:t>:</a:t>
            </a:r>
          </a:p>
          <a:p>
            <a:r>
              <a:rPr lang="en-US" dirty="0"/>
              <a:t>Like </a:t>
            </a:r>
            <a:r>
              <a:rPr lang="en-US" b="1" dirty="0"/>
              <a:t>traffic congestion</a:t>
            </a:r>
            <a:r>
              <a:rPr lang="en-US" dirty="0"/>
              <a:t> during rush hour — too many cars (packets) on the road (network).</a:t>
            </a:r>
          </a:p>
          <a:p>
            <a:pPr marL="0" indent="0">
              <a:buNone/>
            </a:pPr>
            <a:endParaRPr lang="en-IN" dirty="0"/>
          </a:p>
          <a:p>
            <a:pPr>
              <a:buNone/>
            </a:pPr>
            <a:endParaRPr lang="en-US" dirty="0"/>
          </a:p>
        </p:txBody>
      </p:sp>
    </p:spTree>
    <p:extLst>
      <p:ext uri="{BB962C8B-B14F-4D97-AF65-F5344CB8AC3E}">
        <p14:creationId xmlns:p14="http://schemas.microsoft.com/office/powerpoint/2010/main" val="3754373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EE350-73CC-FCC1-7757-AE39AB47764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9C1DBC-422E-257B-366D-48B63029921C}"/>
              </a:ext>
            </a:extLst>
          </p:cNvPr>
          <p:cNvSpPr>
            <a:spLocks noGrp="1"/>
          </p:cNvSpPr>
          <p:nvPr>
            <p:ph type="title"/>
          </p:nvPr>
        </p:nvSpPr>
        <p:spPr/>
        <p:txBody>
          <a:bodyPr/>
          <a:lstStyle/>
          <a:p>
            <a:r>
              <a:rPr lang="en-IN" dirty="0">
                <a:solidFill>
                  <a:srgbClr val="FF0000"/>
                </a:solidFill>
              </a:rPr>
              <a:t>Network Layer Design Issues</a:t>
            </a:r>
            <a:endParaRPr lang="en-US" b="1" dirty="0">
              <a:solidFill>
                <a:srgbClr val="FF0000"/>
              </a:solidFill>
            </a:endParaRPr>
          </a:p>
        </p:txBody>
      </p:sp>
      <p:sp>
        <p:nvSpPr>
          <p:cNvPr id="6" name="Text Placeholder 5">
            <a:extLst>
              <a:ext uri="{FF2B5EF4-FFF2-40B4-BE49-F238E27FC236}">
                <a16:creationId xmlns:a16="http://schemas.microsoft.com/office/drawing/2014/main" id="{11333E17-16E5-E7CD-12A7-048A153CF3C3}"/>
              </a:ext>
            </a:extLst>
          </p:cNvPr>
          <p:cNvSpPr>
            <a:spLocks noGrp="1"/>
          </p:cNvSpPr>
          <p:nvPr>
            <p:ph type="body" sz="quarter" idx="17"/>
          </p:nvPr>
        </p:nvSpPr>
        <p:spPr>
          <a:xfrm>
            <a:off x="945535" y="1143000"/>
            <a:ext cx="13684865" cy="4648200"/>
          </a:xfrm>
        </p:spPr>
        <p:txBody>
          <a:bodyPr/>
          <a:lstStyle/>
          <a:p>
            <a:pPr marL="0" indent="0">
              <a:buNone/>
            </a:pPr>
            <a:r>
              <a:rPr lang="en-US" b="1" dirty="0">
                <a:solidFill>
                  <a:srgbClr val="FF0000"/>
                </a:solidFill>
              </a:rPr>
              <a:t>7. Internetworking</a:t>
            </a:r>
          </a:p>
          <a:p>
            <a:r>
              <a:rPr lang="en-US" dirty="0"/>
              <a:t> The network layer must support communication between </a:t>
            </a:r>
            <a:r>
              <a:rPr lang="en-US" b="1" dirty="0"/>
              <a:t>different types of networks</a:t>
            </a:r>
            <a:r>
              <a:rPr lang="en-US" dirty="0"/>
              <a:t> (e.g., Wi-Fi, Ethernet, 4G, etc.).</a:t>
            </a:r>
          </a:p>
          <a:p>
            <a:r>
              <a:rPr lang="en-US" dirty="0"/>
              <a:t>It hides the differences between networks and ensures </a:t>
            </a:r>
            <a:r>
              <a:rPr lang="en-US" b="1" dirty="0"/>
              <a:t>universal communication</a:t>
            </a:r>
            <a:r>
              <a:rPr lang="en-US" dirty="0"/>
              <a:t>.</a:t>
            </a:r>
          </a:p>
          <a:p>
            <a:pPr marL="0" indent="0">
              <a:buNone/>
            </a:pPr>
            <a:r>
              <a:rPr lang="en-US" b="1" dirty="0">
                <a:solidFill>
                  <a:srgbClr val="FF0000"/>
                </a:solidFill>
              </a:rPr>
              <a:t>Example</a:t>
            </a:r>
            <a:r>
              <a:rPr lang="en-US" dirty="0">
                <a:solidFill>
                  <a:srgbClr val="FF0000"/>
                </a:solidFill>
              </a:rPr>
              <a:t>:</a:t>
            </a:r>
          </a:p>
          <a:p>
            <a:r>
              <a:rPr lang="en-US" dirty="0"/>
              <a:t>Like sending a parcel that passes through truck, plane, and bike — different transport modes, but the parcel still arrives.</a:t>
            </a:r>
          </a:p>
          <a:p>
            <a:pPr marL="0" indent="0">
              <a:buNone/>
            </a:pPr>
            <a:endParaRPr lang="en-IN" dirty="0"/>
          </a:p>
          <a:p>
            <a:pPr>
              <a:buNone/>
            </a:pPr>
            <a:endParaRPr lang="en-US" dirty="0"/>
          </a:p>
        </p:txBody>
      </p:sp>
    </p:spTree>
    <p:extLst>
      <p:ext uri="{BB962C8B-B14F-4D97-AF65-F5344CB8AC3E}">
        <p14:creationId xmlns:p14="http://schemas.microsoft.com/office/powerpoint/2010/main" val="4250270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BB6CE-F97E-AE2D-C33E-A8CC4787BE6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FDD6FB0-FD01-03F9-A459-BCC2C54E0CE2}"/>
              </a:ext>
            </a:extLst>
          </p:cNvPr>
          <p:cNvSpPr>
            <a:spLocks noGrp="1"/>
          </p:cNvSpPr>
          <p:nvPr>
            <p:ph type="title"/>
          </p:nvPr>
        </p:nvSpPr>
        <p:spPr/>
        <p:txBody>
          <a:bodyPr/>
          <a:lstStyle/>
          <a:p>
            <a:r>
              <a:rPr lang="en-IN" dirty="0">
                <a:solidFill>
                  <a:srgbClr val="FF0000"/>
                </a:solidFill>
              </a:rPr>
              <a:t>Network Layer Design Issues</a:t>
            </a:r>
            <a:endParaRPr lang="en-US" b="1" dirty="0">
              <a:solidFill>
                <a:srgbClr val="FF0000"/>
              </a:solidFill>
            </a:endParaRPr>
          </a:p>
        </p:txBody>
      </p:sp>
      <p:sp>
        <p:nvSpPr>
          <p:cNvPr id="6" name="Text Placeholder 5">
            <a:extLst>
              <a:ext uri="{FF2B5EF4-FFF2-40B4-BE49-F238E27FC236}">
                <a16:creationId xmlns:a16="http://schemas.microsoft.com/office/drawing/2014/main" id="{D8CD7FEE-C24A-2DD8-043F-E71CF4760A0A}"/>
              </a:ext>
            </a:extLst>
          </p:cNvPr>
          <p:cNvSpPr>
            <a:spLocks noGrp="1"/>
          </p:cNvSpPr>
          <p:nvPr>
            <p:ph type="body" sz="quarter" idx="17"/>
          </p:nvPr>
        </p:nvSpPr>
        <p:spPr>
          <a:xfrm>
            <a:off x="945535" y="1143000"/>
            <a:ext cx="13684865" cy="4648200"/>
          </a:xfrm>
        </p:spPr>
        <p:txBody>
          <a:bodyPr/>
          <a:lstStyle/>
          <a:p>
            <a:pPr marL="0" indent="0">
              <a:buNone/>
            </a:pPr>
            <a:r>
              <a:rPr lang="en-US" b="1" dirty="0">
                <a:solidFill>
                  <a:srgbClr val="FF0000"/>
                </a:solidFill>
              </a:rPr>
              <a:t>8. Fragmentation and Reassembly</a:t>
            </a:r>
          </a:p>
          <a:p>
            <a:r>
              <a:rPr lang="en-US" dirty="0"/>
              <a:t>Some networks have a </a:t>
            </a:r>
            <a:r>
              <a:rPr lang="en-US" b="1" dirty="0"/>
              <a:t>Maximum Transmission Unit (MTU)</a:t>
            </a:r>
            <a:r>
              <a:rPr lang="en-US" dirty="0"/>
              <a:t>. If a packet is too large, it must be </a:t>
            </a:r>
            <a:r>
              <a:rPr lang="en-US" b="1" dirty="0"/>
              <a:t>fragmented</a:t>
            </a:r>
            <a:r>
              <a:rPr lang="en-US" dirty="0"/>
              <a:t> into smaller pieces and later </a:t>
            </a:r>
            <a:r>
              <a:rPr lang="en-US" b="1" dirty="0"/>
              <a:t>reassembled</a:t>
            </a:r>
            <a:r>
              <a:rPr lang="en-US" dirty="0"/>
              <a:t>.</a:t>
            </a:r>
          </a:p>
          <a:p>
            <a:r>
              <a:rPr lang="en-US" dirty="0"/>
              <a:t>IP handles this using fragmentation flags and offsets in headers.</a:t>
            </a:r>
          </a:p>
          <a:p>
            <a:pPr marL="0" indent="0">
              <a:buNone/>
            </a:pPr>
            <a:r>
              <a:rPr lang="en-US" b="1" dirty="0">
                <a:solidFill>
                  <a:srgbClr val="FF0000"/>
                </a:solidFill>
              </a:rPr>
              <a:t>Example</a:t>
            </a:r>
            <a:r>
              <a:rPr lang="en-US" dirty="0">
                <a:solidFill>
                  <a:srgbClr val="FF0000"/>
                </a:solidFill>
              </a:rPr>
              <a:t>:</a:t>
            </a:r>
          </a:p>
          <a:p>
            <a:r>
              <a:rPr lang="en-US" dirty="0"/>
              <a:t>Like trying to move a big piece of furniture through a small door. You must </a:t>
            </a:r>
            <a:r>
              <a:rPr lang="en-US" b="1" dirty="0"/>
              <a:t>disassemble it</a:t>
            </a:r>
            <a:r>
              <a:rPr lang="en-US" dirty="0"/>
              <a:t>, move the parts, and </a:t>
            </a:r>
            <a:r>
              <a:rPr lang="en-US" b="1" dirty="0"/>
              <a:t>reassemble</a:t>
            </a:r>
            <a:r>
              <a:rPr lang="en-US" dirty="0"/>
              <a:t> it inside.</a:t>
            </a:r>
          </a:p>
          <a:p>
            <a:pPr marL="0" indent="0">
              <a:buNone/>
            </a:pPr>
            <a:endParaRPr lang="en-IN" dirty="0"/>
          </a:p>
          <a:p>
            <a:pPr>
              <a:buNone/>
            </a:pPr>
            <a:endParaRPr lang="en-US" dirty="0"/>
          </a:p>
        </p:txBody>
      </p:sp>
    </p:spTree>
    <p:extLst>
      <p:ext uri="{BB962C8B-B14F-4D97-AF65-F5344CB8AC3E}">
        <p14:creationId xmlns:p14="http://schemas.microsoft.com/office/powerpoint/2010/main" val="1332936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22228-F92E-01A4-0ECE-BA4091C65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45EF5-8E56-5A56-F80F-6A4E0DD6FC7F}"/>
              </a:ext>
            </a:extLst>
          </p:cNvPr>
          <p:cNvSpPr>
            <a:spLocks noGrp="1"/>
          </p:cNvSpPr>
          <p:nvPr>
            <p:ph type="title"/>
          </p:nvPr>
        </p:nvSpPr>
        <p:spPr>
          <a:xfrm>
            <a:off x="714564" y="448985"/>
            <a:ext cx="9877236" cy="529111"/>
          </a:xfrm>
        </p:spPr>
        <p:txBody>
          <a:bodyPr/>
          <a:lstStyle/>
          <a:p>
            <a:r>
              <a:rPr lang="en-TW" b="1" dirty="0"/>
              <a:t>Types of packet switching Network</a:t>
            </a:r>
          </a:p>
        </p:txBody>
      </p:sp>
      <p:sp>
        <p:nvSpPr>
          <p:cNvPr id="3" name="Text Placeholder 2">
            <a:extLst>
              <a:ext uri="{FF2B5EF4-FFF2-40B4-BE49-F238E27FC236}">
                <a16:creationId xmlns:a16="http://schemas.microsoft.com/office/drawing/2014/main" id="{B9AB3B25-DE10-A4BE-9DB6-EF9EB8150F91}"/>
              </a:ext>
            </a:extLst>
          </p:cNvPr>
          <p:cNvSpPr>
            <a:spLocks noGrp="1"/>
          </p:cNvSpPr>
          <p:nvPr>
            <p:ph type="body" sz="quarter" idx="18"/>
          </p:nvPr>
        </p:nvSpPr>
        <p:spPr/>
        <p:txBody>
          <a:bodyPr/>
          <a:lstStyle/>
          <a:p>
            <a:r>
              <a:rPr lang="en-TW" dirty="0"/>
              <a:t>Example</a:t>
            </a:r>
          </a:p>
        </p:txBody>
      </p:sp>
      <p:pic>
        <p:nvPicPr>
          <p:cNvPr id="6" name="Picture 5">
            <a:extLst>
              <a:ext uri="{FF2B5EF4-FFF2-40B4-BE49-F238E27FC236}">
                <a16:creationId xmlns:a16="http://schemas.microsoft.com/office/drawing/2014/main" id="{2B7441CB-563F-435C-BD07-74425B13B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955800"/>
            <a:ext cx="10210800" cy="5244464"/>
          </a:xfrm>
          <a:prstGeom prst="rect">
            <a:avLst/>
          </a:prstGeom>
        </p:spPr>
      </p:pic>
    </p:spTree>
    <p:extLst>
      <p:ext uri="{BB962C8B-B14F-4D97-AF65-F5344CB8AC3E}">
        <p14:creationId xmlns:p14="http://schemas.microsoft.com/office/powerpoint/2010/main" val="3038857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FAFE9-0933-8F1F-5B2D-F1FA3CB9A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8549B-42C1-8843-676D-743B9ED92CA6}"/>
              </a:ext>
            </a:extLst>
          </p:cNvPr>
          <p:cNvSpPr>
            <a:spLocks noGrp="1"/>
          </p:cNvSpPr>
          <p:nvPr>
            <p:ph type="title"/>
          </p:nvPr>
        </p:nvSpPr>
        <p:spPr/>
        <p:txBody>
          <a:bodyPr/>
          <a:lstStyle/>
          <a:p>
            <a:r>
              <a:rPr lang="en-TW" b="1" dirty="0"/>
              <a:t>Network Layer </a:t>
            </a:r>
          </a:p>
        </p:txBody>
      </p:sp>
      <p:sp>
        <p:nvSpPr>
          <p:cNvPr id="3" name="Text Placeholder 2">
            <a:extLst>
              <a:ext uri="{FF2B5EF4-FFF2-40B4-BE49-F238E27FC236}">
                <a16:creationId xmlns:a16="http://schemas.microsoft.com/office/drawing/2014/main" id="{AE8B2D58-9F69-0371-EC39-1A0E17327021}"/>
              </a:ext>
            </a:extLst>
          </p:cNvPr>
          <p:cNvSpPr>
            <a:spLocks noGrp="1"/>
          </p:cNvSpPr>
          <p:nvPr>
            <p:ph type="body" sz="quarter" idx="18"/>
          </p:nvPr>
        </p:nvSpPr>
        <p:spPr/>
        <p:txBody>
          <a:bodyPr/>
          <a:lstStyle/>
          <a:p>
            <a:r>
              <a:rPr lang="en-TW" dirty="0"/>
              <a:t>Virtual Circuit - Services</a:t>
            </a:r>
          </a:p>
        </p:txBody>
      </p:sp>
      <p:sp>
        <p:nvSpPr>
          <p:cNvPr id="4" name="Text Placeholder 3">
            <a:extLst>
              <a:ext uri="{FF2B5EF4-FFF2-40B4-BE49-F238E27FC236}">
                <a16:creationId xmlns:a16="http://schemas.microsoft.com/office/drawing/2014/main" id="{B2ED3481-5A8B-CDFF-1448-02D1167D3470}"/>
              </a:ext>
            </a:extLst>
          </p:cNvPr>
          <p:cNvSpPr>
            <a:spLocks noGrp="1"/>
          </p:cNvSpPr>
          <p:nvPr>
            <p:ph type="body" sz="quarter" idx="17"/>
          </p:nvPr>
        </p:nvSpPr>
        <p:spPr>
          <a:xfrm>
            <a:off x="1295400" y="1981200"/>
            <a:ext cx="10972800" cy="4800600"/>
          </a:xfrm>
        </p:spPr>
        <p:txBody>
          <a:bodyPr/>
          <a:lstStyle/>
          <a:p>
            <a:pPr marL="514350" indent="-514350">
              <a:lnSpc>
                <a:spcPct val="150000"/>
              </a:lnSpc>
              <a:buFont typeface="+mj-lt"/>
              <a:buAutoNum type="arabicPeriod"/>
            </a:pPr>
            <a:r>
              <a:rPr lang="en-US" dirty="0"/>
              <a:t>Guaranteed delivery </a:t>
            </a:r>
          </a:p>
          <a:p>
            <a:pPr marL="514350" indent="-514350">
              <a:lnSpc>
                <a:spcPct val="150000"/>
              </a:lnSpc>
              <a:buFont typeface="+mj-lt"/>
              <a:buAutoNum type="arabicPeriod"/>
            </a:pPr>
            <a:r>
              <a:rPr lang="en-US" dirty="0"/>
              <a:t>Guaranteed delivery with bounded delay</a:t>
            </a:r>
          </a:p>
          <a:p>
            <a:pPr marL="514350" indent="-514350">
              <a:lnSpc>
                <a:spcPct val="150000"/>
              </a:lnSpc>
              <a:buFont typeface="+mj-lt"/>
              <a:buAutoNum type="arabicPeriod"/>
            </a:pPr>
            <a:r>
              <a:rPr lang="en-US" dirty="0"/>
              <a:t>In-order packet delivery</a:t>
            </a:r>
          </a:p>
          <a:p>
            <a:pPr marL="514350" indent="-514350">
              <a:lnSpc>
                <a:spcPct val="150000"/>
              </a:lnSpc>
              <a:buFont typeface="+mj-lt"/>
              <a:buAutoNum type="arabicPeriod"/>
            </a:pPr>
            <a:r>
              <a:rPr lang="en-US" dirty="0"/>
              <a:t>Guaranteed minimal bandwidth</a:t>
            </a:r>
          </a:p>
          <a:p>
            <a:pPr marL="514350" indent="-514350">
              <a:lnSpc>
                <a:spcPct val="150000"/>
              </a:lnSpc>
              <a:buFont typeface="+mj-lt"/>
              <a:buAutoNum type="arabicPeriod"/>
            </a:pPr>
            <a:r>
              <a:rPr lang="en-US" dirty="0"/>
              <a:t>Guaranteed maximum jitter</a:t>
            </a:r>
          </a:p>
          <a:p>
            <a:pPr marL="514350" indent="-514350">
              <a:lnSpc>
                <a:spcPct val="150000"/>
              </a:lnSpc>
              <a:buFont typeface="+mj-lt"/>
              <a:buAutoNum type="arabicPeriod"/>
            </a:pPr>
            <a:r>
              <a:rPr lang="en-US" dirty="0"/>
              <a:t>Security service</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722800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3F2C0-3312-2D08-70B3-C069812BF1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1933F-AD82-3C34-4E96-A7A42DD09B57}"/>
              </a:ext>
            </a:extLst>
          </p:cNvPr>
          <p:cNvSpPr>
            <a:spLocks noGrp="1"/>
          </p:cNvSpPr>
          <p:nvPr>
            <p:ph type="title"/>
          </p:nvPr>
        </p:nvSpPr>
        <p:spPr/>
        <p:txBody>
          <a:bodyPr/>
          <a:lstStyle/>
          <a:p>
            <a:r>
              <a:rPr lang="en-TW" b="1" dirty="0"/>
              <a:t>Network Layer </a:t>
            </a:r>
          </a:p>
        </p:txBody>
      </p:sp>
      <p:sp>
        <p:nvSpPr>
          <p:cNvPr id="3" name="Text Placeholder 2">
            <a:extLst>
              <a:ext uri="{FF2B5EF4-FFF2-40B4-BE49-F238E27FC236}">
                <a16:creationId xmlns:a16="http://schemas.microsoft.com/office/drawing/2014/main" id="{AA47A432-58C9-7E32-536E-0C875902FCAA}"/>
              </a:ext>
            </a:extLst>
          </p:cNvPr>
          <p:cNvSpPr>
            <a:spLocks noGrp="1"/>
          </p:cNvSpPr>
          <p:nvPr>
            <p:ph type="body" sz="quarter" idx="18"/>
          </p:nvPr>
        </p:nvSpPr>
        <p:spPr/>
        <p:txBody>
          <a:bodyPr/>
          <a:lstStyle/>
          <a:p>
            <a:r>
              <a:rPr lang="en-TW" dirty="0"/>
              <a:t>Datagram- Services</a:t>
            </a:r>
          </a:p>
        </p:txBody>
      </p:sp>
      <p:sp>
        <p:nvSpPr>
          <p:cNvPr id="4" name="Text Placeholder 3">
            <a:extLst>
              <a:ext uri="{FF2B5EF4-FFF2-40B4-BE49-F238E27FC236}">
                <a16:creationId xmlns:a16="http://schemas.microsoft.com/office/drawing/2014/main" id="{1A1E314B-7F04-9AAA-EFB9-9D08200FB1B7}"/>
              </a:ext>
            </a:extLst>
          </p:cNvPr>
          <p:cNvSpPr>
            <a:spLocks noGrp="1"/>
          </p:cNvSpPr>
          <p:nvPr>
            <p:ph type="body" sz="quarter" idx="17"/>
          </p:nvPr>
        </p:nvSpPr>
        <p:spPr>
          <a:xfrm>
            <a:off x="1676400" y="1752600"/>
            <a:ext cx="10972800" cy="5244464"/>
          </a:xfrm>
        </p:spPr>
        <p:txBody>
          <a:bodyPr/>
          <a:lstStyle/>
          <a:p>
            <a:pPr marL="0" indent="0">
              <a:buNone/>
            </a:pPr>
            <a:r>
              <a:rPr lang="en-US" dirty="0"/>
              <a:t>Provides </a:t>
            </a:r>
            <a:r>
              <a:rPr lang="en-US" b="1" dirty="0"/>
              <a:t>Best effort services ( Service model)</a:t>
            </a:r>
          </a:p>
          <a:p>
            <a:pPr marL="514350" indent="-514350">
              <a:lnSpc>
                <a:spcPct val="150000"/>
              </a:lnSpc>
              <a:buFont typeface="+mj-lt"/>
              <a:buAutoNum type="arabicPeriod"/>
            </a:pPr>
            <a:r>
              <a:rPr lang="en-US" dirty="0"/>
              <a:t>No Guaranteed delivery </a:t>
            </a:r>
          </a:p>
          <a:p>
            <a:pPr marL="514350" indent="-514350">
              <a:lnSpc>
                <a:spcPct val="150000"/>
              </a:lnSpc>
              <a:buFont typeface="+mj-lt"/>
              <a:buAutoNum type="arabicPeriod"/>
            </a:pPr>
            <a:r>
              <a:rPr lang="en-US" dirty="0"/>
              <a:t>No Guaranteed delivery with bounded delay</a:t>
            </a:r>
          </a:p>
          <a:p>
            <a:pPr marL="514350" indent="-514350">
              <a:lnSpc>
                <a:spcPct val="150000"/>
              </a:lnSpc>
              <a:buFont typeface="+mj-lt"/>
              <a:buAutoNum type="arabicPeriod"/>
            </a:pPr>
            <a:r>
              <a:rPr lang="en-US" dirty="0"/>
              <a:t>No In-order packet delivery</a:t>
            </a:r>
          </a:p>
          <a:p>
            <a:pPr marL="514350" indent="-514350">
              <a:lnSpc>
                <a:spcPct val="150000"/>
              </a:lnSpc>
              <a:buFont typeface="+mj-lt"/>
              <a:buAutoNum type="arabicPeriod"/>
            </a:pPr>
            <a:r>
              <a:rPr lang="en-US" dirty="0"/>
              <a:t>No Guaranteed minimal bandwidth</a:t>
            </a:r>
          </a:p>
          <a:p>
            <a:pPr marL="514350" indent="-514350">
              <a:lnSpc>
                <a:spcPct val="150000"/>
              </a:lnSpc>
              <a:buFont typeface="+mj-lt"/>
              <a:buAutoNum type="arabicPeriod"/>
            </a:pPr>
            <a:r>
              <a:rPr lang="en-US" dirty="0"/>
              <a:t>No Guaranteed maximum jitter</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271964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BC83E-EC59-A876-1106-798F136EA35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09AF266-4E2F-77C7-0A03-E9C4305578E8}"/>
              </a:ext>
            </a:extLst>
          </p:cNvPr>
          <p:cNvSpPr>
            <a:spLocks noGrp="1"/>
          </p:cNvSpPr>
          <p:nvPr>
            <p:ph type="title"/>
          </p:nvPr>
        </p:nvSpPr>
        <p:spPr>
          <a:xfrm>
            <a:off x="714564" y="448985"/>
            <a:ext cx="10410636" cy="529111"/>
          </a:xfrm>
        </p:spPr>
        <p:txBody>
          <a:bodyPr/>
          <a:lstStyle/>
          <a:p>
            <a:r>
              <a:rPr lang="en-US" b="1" dirty="0">
                <a:solidFill>
                  <a:srgbClr val="FF0000"/>
                </a:solidFill>
              </a:rPr>
              <a:t>Store – and – Forward Packet Switching</a:t>
            </a:r>
          </a:p>
        </p:txBody>
      </p:sp>
      <p:sp>
        <p:nvSpPr>
          <p:cNvPr id="6" name="Text Placeholder 5">
            <a:extLst>
              <a:ext uri="{FF2B5EF4-FFF2-40B4-BE49-F238E27FC236}">
                <a16:creationId xmlns:a16="http://schemas.microsoft.com/office/drawing/2014/main" id="{6A55D238-337D-9421-178C-5B5425150570}"/>
              </a:ext>
            </a:extLst>
          </p:cNvPr>
          <p:cNvSpPr>
            <a:spLocks noGrp="1"/>
          </p:cNvSpPr>
          <p:nvPr>
            <p:ph type="body" sz="quarter" idx="17"/>
          </p:nvPr>
        </p:nvSpPr>
        <p:spPr>
          <a:xfrm>
            <a:off x="609600" y="1790700"/>
            <a:ext cx="13684865" cy="4648200"/>
          </a:xfrm>
        </p:spPr>
        <p:txBody>
          <a:bodyPr/>
          <a:lstStyle/>
          <a:p>
            <a:pPr marL="0" indent="0" algn="just">
              <a:buNone/>
            </a:pPr>
            <a:r>
              <a:rPr lang="en-US" altLang="ja-JP" dirty="0"/>
              <a:t>In networks, store − and − forward packet switching is a technique where the data packets are stored in each intermediate node, before they are forwarded to the next node. </a:t>
            </a:r>
          </a:p>
          <a:p>
            <a:pPr marL="0" indent="0" algn="just">
              <a:buNone/>
            </a:pPr>
            <a:r>
              <a:rPr lang="en-US" altLang="ja-JP" dirty="0"/>
              <a:t>The intermediate node checks whether the packet is error−free before transmitting, thus ensuring integrity of the data packets.</a:t>
            </a:r>
          </a:p>
          <a:p>
            <a:pPr marL="0" indent="0" algn="just">
              <a:buNone/>
            </a:pPr>
            <a:r>
              <a:rPr lang="en-US" altLang="ja-JP" dirty="0"/>
              <a:t> In general, the network layer operates in an environment that uses store and forward packet switching.</a:t>
            </a:r>
            <a:endParaRPr lang="en-IN" dirty="0"/>
          </a:p>
          <a:p>
            <a:pPr>
              <a:buNone/>
            </a:pPr>
            <a:endParaRPr lang="en-US" dirty="0"/>
          </a:p>
        </p:txBody>
      </p:sp>
    </p:spTree>
    <p:extLst>
      <p:ext uri="{BB962C8B-B14F-4D97-AF65-F5344CB8AC3E}">
        <p14:creationId xmlns:p14="http://schemas.microsoft.com/office/powerpoint/2010/main" val="1426458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D8EDA-1C17-960D-7CC0-3768CC6A9FA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CC2F76C-F300-4324-4522-00E3B08088BA}"/>
              </a:ext>
            </a:extLst>
          </p:cNvPr>
          <p:cNvSpPr>
            <a:spLocks noGrp="1"/>
          </p:cNvSpPr>
          <p:nvPr>
            <p:ph type="title"/>
          </p:nvPr>
        </p:nvSpPr>
        <p:spPr>
          <a:xfrm>
            <a:off x="714564" y="448985"/>
            <a:ext cx="10410636" cy="529111"/>
          </a:xfrm>
        </p:spPr>
        <p:txBody>
          <a:bodyPr/>
          <a:lstStyle/>
          <a:p>
            <a:r>
              <a:rPr lang="en-US" b="1" dirty="0">
                <a:solidFill>
                  <a:srgbClr val="FF0000"/>
                </a:solidFill>
              </a:rPr>
              <a:t>Store – and – Forward Packet Switching-</a:t>
            </a:r>
            <a:r>
              <a:rPr lang="en-IN" dirty="0"/>
              <a:t>Working Principle</a:t>
            </a: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D12508DA-EB67-6E0D-BB02-055083559364}"/>
              </a:ext>
            </a:extLst>
          </p:cNvPr>
          <p:cNvSpPr>
            <a:spLocks noGrp="1"/>
          </p:cNvSpPr>
          <p:nvPr>
            <p:ph type="body" sz="quarter" idx="17"/>
          </p:nvPr>
        </p:nvSpPr>
        <p:spPr>
          <a:xfrm>
            <a:off x="609600" y="1790700"/>
            <a:ext cx="13684865" cy="4648200"/>
          </a:xfrm>
        </p:spPr>
        <p:txBody>
          <a:bodyPr/>
          <a:lstStyle/>
          <a:p>
            <a:pPr marL="0" indent="0" algn="just">
              <a:buNone/>
            </a:pPr>
            <a:r>
              <a:rPr lang="en-US" altLang="ja-JP" dirty="0"/>
              <a:t>The node which has a packet to send, delivers it to the nearest node, i.e. router. The packet is stored in the router until it has fully arrived and its checksum is verified for error detection. </a:t>
            </a:r>
          </a:p>
          <a:p>
            <a:pPr marL="0" indent="0" algn="just">
              <a:buNone/>
            </a:pPr>
            <a:r>
              <a:rPr lang="en-US" altLang="ja-JP" dirty="0"/>
              <a:t>Once, this is done, the packet is transmitted to the next router.</a:t>
            </a:r>
          </a:p>
          <a:p>
            <a:pPr marL="0" indent="0" algn="just">
              <a:buNone/>
            </a:pPr>
            <a:r>
              <a:rPr lang="en-US" altLang="ja-JP" dirty="0"/>
              <a:t> The same process is continued in each router until the packet reaches its destination.</a:t>
            </a:r>
            <a:endParaRPr lang="en-US" dirty="0"/>
          </a:p>
        </p:txBody>
      </p:sp>
    </p:spTree>
    <p:extLst>
      <p:ext uri="{BB962C8B-B14F-4D97-AF65-F5344CB8AC3E}">
        <p14:creationId xmlns:p14="http://schemas.microsoft.com/office/powerpoint/2010/main" val="3362986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17416-B9A9-F25A-776E-FFD7387B32B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E118517-410C-20DE-F6A9-087C7AF40C8B}"/>
              </a:ext>
            </a:extLst>
          </p:cNvPr>
          <p:cNvSpPr>
            <a:spLocks noGrp="1"/>
          </p:cNvSpPr>
          <p:nvPr>
            <p:ph type="title"/>
          </p:nvPr>
        </p:nvSpPr>
        <p:spPr>
          <a:xfrm>
            <a:off x="714564" y="448985"/>
            <a:ext cx="10410636" cy="529111"/>
          </a:xfrm>
        </p:spPr>
        <p:txBody>
          <a:bodyPr/>
          <a:lstStyle/>
          <a:p>
            <a:r>
              <a:rPr lang="en-US" b="1" dirty="0">
                <a:solidFill>
                  <a:srgbClr val="FF0000"/>
                </a:solidFill>
              </a:rPr>
              <a:t>Store – and – Forward Packet Switching-</a:t>
            </a:r>
            <a:r>
              <a:rPr lang="en-IN" dirty="0"/>
              <a:t>Mechanism</a:t>
            </a: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10B27277-A6A6-EA50-65B4-0970298DD82A}"/>
              </a:ext>
            </a:extLst>
          </p:cNvPr>
          <p:cNvSpPr>
            <a:spLocks noGrp="1"/>
          </p:cNvSpPr>
          <p:nvPr>
            <p:ph type="body" sz="quarter" idx="17"/>
          </p:nvPr>
        </p:nvSpPr>
        <p:spPr>
          <a:xfrm>
            <a:off x="609600" y="1790700"/>
            <a:ext cx="13684865" cy="4648200"/>
          </a:xfrm>
        </p:spPr>
        <p:txBody>
          <a:bodyPr/>
          <a:lstStyle/>
          <a:p>
            <a:pPr marL="0" indent="0" algn="just">
              <a:buNone/>
            </a:pPr>
            <a:endParaRPr lang="en-US" dirty="0"/>
          </a:p>
        </p:txBody>
      </p:sp>
      <p:pic>
        <p:nvPicPr>
          <p:cNvPr id="1026" name="Picture 2">
            <a:extLst>
              <a:ext uri="{FF2B5EF4-FFF2-40B4-BE49-F238E27FC236}">
                <a16:creationId xmlns:a16="http://schemas.microsoft.com/office/drawing/2014/main" id="{3DC45FE4-B0F3-184E-E7EF-DD58ECA47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65313"/>
            <a:ext cx="13684864"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965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762B3-4904-AE2D-934A-3930F0F0290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6343354-981E-5EBA-F9CE-7F3414253CAA}"/>
              </a:ext>
            </a:extLst>
          </p:cNvPr>
          <p:cNvSpPr>
            <a:spLocks noGrp="1"/>
          </p:cNvSpPr>
          <p:nvPr>
            <p:ph type="title"/>
          </p:nvPr>
        </p:nvSpPr>
        <p:spPr>
          <a:xfrm>
            <a:off x="714564" y="448985"/>
            <a:ext cx="10410636" cy="529111"/>
          </a:xfrm>
        </p:spPr>
        <p:txBody>
          <a:bodyPr/>
          <a:lstStyle/>
          <a:p>
            <a:r>
              <a:rPr lang="en-US" b="1" dirty="0">
                <a:solidFill>
                  <a:srgbClr val="FF0000"/>
                </a:solidFill>
              </a:rPr>
              <a:t>Store – and – Forward Packet Switching-</a:t>
            </a:r>
            <a:r>
              <a:rPr lang="en-IN" dirty="0"/>
              <a:t>Mechanism</a:t>
            </a: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C52D88DD-9DA3-036B-0764-82A319436382}"/>
              </a:ext>
            </a:extLst>
          </p:cNvPr>
          <p:cNvSpPr>
            <a:spLocks noGrp="1"/>
          </p:cNvSpPr>
          <p:nvPr>
            <p:ph type="body" sz="quarter" idx="17"/>
          </p:nvPr>
        </p:nvSpPr>
        <p:spPr>
          <a:xfrm>
            <a:off x="609600" y="1790700"/>
            <a:ext cx="13684865" cy="4648200"/>
          </a:xfrm>
        </p:spPr>
        <p:txBody>
          <a:bodyPr/>
          <a:lstStyle/>
          <a:p>
            <a:pPr marL="0" indent="0" algn="just">
              <a:buNone/>
            </a:pPr>
            <a:r>
              <a:rPr lang="en-US" altLang="ja-JP" dirty="0"/>
              <a:t>In the above diagram, we can see that the Internet Service Provider (ISP) has six routers (A to F) connected by transmission lines shown in blue lines. </a:t>
            </a:r>
          </a:p>
          <a:p>
            <a:pPr marL="0" indent="0" algn="just">
              <a:buNone/>
            </a:pPr>
            <a:r>
              <a:rPr lang="en-US" altLang="ja-JP" dirty="0"/>
              <a:t>There are two hosts, host H1 is connected to router A, while host H2 is connected to router D. </a:t>
            </a:r>
          </a:p>
          <a:p>
            <a:pPr marL="0" indent="0" algn="just">
              <a:buNone/>
            </a:pPr>
            <a:r>
              <a:rPr lang="en-US" altLang="ja-JP" dirty="0"/>
              <a:t>Suppose that H1 wants to send a data packet to H2. H1 sends the packet to router A. The packet is stored in router A until it has arrived fully. Router A verifies the checksum using CRC (cyclic redundancy check) code. </a:t>
            </a:r>
          </a:p>
          <a:p>
            <a:pPr marL="0" indent="0" algn="just">
              <a:buNone/>
            </a:pPr>
            <a:r>
              <a:rPr lang="en-US" altLang="ja-JP" dirty="0"/>
              <a:t>If there is a CRC error, the packet is discarded, otherwise it is transmitted to the next hop, here router F. </a:t>
            </a:r>
          </a:p>
          <a:p>
            <a:pPr marL="0" indent="0" algn="just">
              <a:buNone/>
            </a:pPr>
            <a:r>
              <a:rPr lang="en-US" altLang="ja-JP" dirty="0"/>
              <a:t>The same process is followed by router F which then transmits the packet to router D. Finally router D delivers the packet to host H2.</a:t>
            </a:r>
            <a:endParaRPr lang="en-US" dirty="0"/>
          </a:p>
        </p:txBody>
      </p:sp>
    </p:spTree>
    <p:extLst>
      <p:ext uri="{BB962C8B-B14F-4D97-AF65-F5344CB8AC3E}">
        <p14:creationId xmlns:p14="http://schemas.microsoft.com/office/powerpoint/2010/main" val="2146134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4F48-ADAB-7841-B7E5-F83258322F97}"/>
              </a:ext>
            </a:extLst>
          </p:cNvPr>
          <p:cNvSpPr>
            <a:spLocks noGrp="1"/>
          </p:cNvSpPr>
          <p:nvPr>
            <p:ph type="title"/>
          </p:nvPr>
        </p:nvSpPr>
        <p:spPr>
          <a:xfrm>
            <a:off x="917971" y="2057400"/>
            <a:ext cx="12618720" cy="2590800"/>
          </a:xfrm>
        </p:spPr>
        <p:txBody>
          <a:bodyPr/>
          <a:lstStyle/>
          <a:p>
            <a:r>
              <a:rPr lang="en-TW" sz="8000" dirty="0"/>
              <a:t>Introduction to Network Layer </a:t>
            </a:r>
          </a:p>
        </p:txBody>
      </p:sp>
      <p:sp>
        <p:nvSpPr>
          <p:cNvPr id="3" name="Text Placeholder 2">
            <a:extLst>
              <a:ext uri="{FF2B5EF4-FFF2-40B4-BE49-F238E27FC236}">
                <a16:creationId xmlns:a16="http://schemas.microsoft.com/office/drawing/2014/main" id="{3C593116-146F-E04B-9D1E-A88DD38359AC}"/>
              </a:ext>
            </a:extLst>
          </p:cNvPr>
          <p:cNvSpPr>
            <a:spLocks noGrp="1"/>
          </p:cNvSpPr>
          <p:nvPr>
            <p:ph type="body" sz="quarter" idx="11"/>
          </p:nvPr>
        </p:nvSpPr>
        <p:spPr>
          <a:xfrm>
            <a:off x="917971" y="4800600"/>
            <a:ext cx="8106859" cy="489584"/>
          </a:xfrm>
        </p:spPr>
        <p:txBody>
          <a:bodyPr/>
          <a:lstStyle/>
          <a:p>
            <a:r>
              <a:rPr lang="en-TW" dirty="0"/>
              <a:t>Layer-3</a:t>
            </a:r>
          </a:p>
        </p:txBody>
      </p:sp>
    </p:spTree>
    <p:extLst>
      <p:ext uri="{BB962C8B-B14F-4D97-AF65-F5344CB8AC3E}">
        <p14:creationId xmlns:p14="http://schemas.microsoft.com/office/powerpoint/2010/main" val="276452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02281-7E9D-4B76-351B-E6B9B55E7E4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85187D-D0BB-1B58-B35E-A5D529B41962}"/>
              </a:ext>
            </a:extLst>
          </p:cNvPr>
          <p:cNvSpPr>
            <a:spLocks noGrp="1"/>
          </p:cNvSpPr>
          <p:nvPr>
            <p:ph type="title"/>
          </p:nvPr>
        </p:nvSpPr>
        <p:spPr>
          <a:xfrm>
            <a:off x="714564" y="448985"/>
            <a:ext cx="12620436" cy="529111"/>
          </a:xfrm>
        </p:spPr>
        <p:txBody>
          <a:bodyPr/>
          <a:lstStyle/>
          <a:p>
            <a:r>
              <a:rPr lang="en-US" dirty="0">
                <a:solidFill>
                  <a:srgbClr val="FF0000"/>
                </a:solidFill>
              </a:rPr>
              <a:t>Connection Oriented and Connectionless Services</a:t>
            </a: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3C77FFC8-1652-2110-A708-76E1A67BD2A3}"/>
              </a:ext>
            </a:extLst>
          </p:cNvPr>
          <p:cNvSpPr>
            <a:spLocks noGrp="1"/>
          </p:cNvSpPr>
          <p:nvPr>
            <p:ph type="body" sz="quarter" idx="17"/>
          </p:nvPr>
        </p:nvSpPr>
        <p:spPr>
          <a:xfrm>
            <a:off x="609600" y="1790700"/>
            <a:ext cx="13684865" cy="4648200"/>
          </a:xfrm>
        </p:spPr>
        <p:txBody>
          <a:bodyPr/>
          <a:lstStyle/>
          <a:p>
            <a:pPr marL="0" indent="0" algn="just">
              <a:buNone/>
            </a:pPr>
            <a:r>
              <a:rPr lang="en-US" altLang="ja-JP" dirty="0"/>
              <a:t>In computer networks, communication between devices occurs using two types of services: </a:t>
            </a:r>
            <a:r>
              <a:rPr lang="en-US" altLang="ja-JP" b="1" dirty="0"/>
              <a:t>connection-oriented</a:t>
            </a:r>
            <a:r>
              <a:rPr lang="en-US" altLang="ja-JP" dirty="0"/>
              <a:t> and </a:t>
            </a:r>
            <a:r>
              <a:rPr lang="en-US" altLang="ja-JP" b="1" dirty="0"/>
              <a:t>connectionless</a:t>
            </a:r>
            <a:r>
              <a:rPr lang="en-US" altLang="ja-JP" dirty="0"/>
              <a:t>. </a:t>
            </a:r>
          </a:p>
          <a:p>
            <a:pPr marL="0" indent="0" algn="just">
              <a:buNone/>
            </a:pPr>
            <a:r>
              <a:rPr lang="en-US" altLang="ja-JP" dirty="0"/>
              <a:t>These services define how data is transferred between a source and a destination. </a:t>
            </a:r>
          </a:p>
          <a:p>
            <a:pPr marL="0" indent="0" algn="just">
              <a:buNone/>
            </a:pPr>
            <a:r>
              <a:rPr lang="en-US" altLang="ja-JP" dirty="0"/>
              <a:t>Connection-oriented services </a:t>
            </a:r>
            <a:r>
              <a:rPr lang="en-US" altLang="ja-JP" dirty="0">
                <a:solidFill>
                  <a:srgbClr val="FF0000"/>
                </a:solidFill>
              </a:rPr>
              <a:t>establish a dedicated connection </a:t>
            </a:r>
            <a:r>
              <a:rPr lang="en-US" altLang="ja-JP" dirty="0"/>
              <a:t>before data transfer, ensuring reliability. </a:t>
            </a:r>
          </a:p>
          <a:p>
            <a:pPr marL="0" indent="0" algn="just">
              <a:buNone/>
            </a:pPr>
            <a:r>
              <a:rPr lang="en-US" altLang="ja-JP" dirty="0"/>
              <a:t>In contrast, connectionless services </a:t>
            </a:r>
            <a:r>
              <a:rPr lang="en-US" altLang="ja-JP" dirty="0">
                <a:solidFill>
                  <a:srgbClr val="FF0000"/>
                </a:solidFill>
              </a:rPr>
              <a:t>do not establish a connection</a:t>
            </a:r>
            <a:r>
              <a:rPr lang="en-US" altLang="ja-JP" dirty="0"/>
              <a:t>, sending data without acknowledgment or error correction.</a:t>
            </a:r>
            <a:endParaRPr lang="en-US" dirty="0"/>
          </a:p>
        </p:txBody>
      </p:sp>
    </p:spTree>
    <p:extLst>
      <p:ext uri="{BB962C8B-B14F-4D97-AF65-F5344CB8AC3E}">
        <p14:creationId xmlns:p14="http://schemas.microsoft.com/office/powerpoint/2010/main" val="1281666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97F80-C6AC-D96C-29C0-D5F2E16523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AF0B9-3A05-2370-9FEA-3ED229A781E3}"/>
              </a:ext>
            </a:extLst>
          </p:cNvPr>
          <p:cNvSpPr>
            <a:spLocks noGrp="1"/>
          </p:cNvSpPr>
          <p:nvPr>
            <p:ph type="title"/>
          </p:nvPr>
        </p:nvSpPr>
        <p:spPr>
          <a:xfrm>
            <a:off x="714564" y="448985"/>
            <a:ext cx="12620436" cy="529111"/>
          </a:xfrm>
        </p:spPr>
        <p:txBody>
          <a:bodyPr/>
          <a:lstStyle/>
          <a:p>
            <a:r>
              <a:rPr lang="en-US" b="1" dirty="0">
                <a:solidFill>
                  <a:srgbClr val="FF0000"/>
                </a:solidFill>
              </a:rPr>
              <a:t>What is a Connection-Oriented Service?</a:t>
            </a: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505CE8DD-424F-EA24-4F71-9CD991E5F881}"/>
              </a:ext>
            </a:extLst>
          </p:cNvPr>
          <p:cNvSpPr>
            <a:spLocks noGrp="1"/>
          </p:cNvSpPr>
          <p:nvPr>
            <p:ph type="body" sz="quarter" idx="17"/>
          </p:nvPr>
        </p:nvSpPr>
        <p:spPr>
          <a:xfrm>
            <a:off x="714564" y="1295400"/>
            <a:ext cx="13684865" cy="4648200"/>
          </a:xfrm>
        </p:spPr>
        <p:txBody>
          <a:bodyPr/>
          <a:lstStyle/>
          <a:p>
            <a:pPr marL="0" indent="0" algn="just">
              <a:buNone/>
            </a:pPr>
            <a:r>
              <a:rPr lang="en-US" altLang="ja-JP" dirty="0"/>
              <a:t>Connection-oriented services involve setting up a dedicated path between the source and destination before data transfer begins. </a:t>
            </a:r>
          </a:p>
          <a:p>
            <a:pPr marL="0" indent="0" algn="just">
              <a:buNone/>
            </a:pPr>
            <a:r>
              <a:rPr lang="en-US" altLang="ja-JP" dirty="0"/>
              <a:t>These services ensure that data is </a:t>
            </a:r>
            <a:r>
              <a:rPr lang="en-US" altLang="ja-JP" dirty="0">
                <a:solidFill>
                  <a:srgbClr val="FF0000"/>
                </a:solidFill>
              </a:rPr>
              <a:t>delivered in the correct sequence and without errors.</a:t>
            </a:r>
            <a:r>
              <a:rPr lang="en-US" altLang="ja-JP" dirty="0"/>
              <a:t> In a connection-oriented service, the </a:t>
            </a:r>
            <a:r>
              <a:rPr lang="en-US" altLang="ja-JP" u="sng" dirty="0">
                <a:hlinkClick r:id="rId2"/>
              </a:rPr>
              <a:t>Handshake</a:t>
            </a:r>
            <a:r>
              <a:rPr lang="en-US" altLang="ja-JP" dirty="0"/>
              <a:t> method is used to establish the connection between sender and receiver.</a:t>
            </a:r>
          </a:p>
          <a:p>
            <a:pPr marL="0" indent="0" algn="just">
              <a:buNone/>
            </a:pPr>
            <a:r>
              <a:rPr lang="en-US" altLang="ja-JP" dirty="0"/>
              <a:t> Before data transmission starts, connection-oriented services create a dedicated communication channel between the sender and the recipient. A</a:t>
            </a:r>
          </a:p>
          <a:p>
            <a:pPr marL="0" indent="0" algn="just">
              <a:buNone/>
            </a:pPr>
            <a:r>
              <a:rPr lang="en-US" altLang="ja-JP" dirty="0"/>
              <a:t>s the connection is kept open until all data is successfully transferred, this guarantees dependable data delivery. </a:t>
            </a:r>
          </a:p>
          <a:p>
            <a:pPr marL="0" indent="0" algn="just">
              <a:buNone/>
            </a:pPr>
            <a:r>
              <a:rPr lang="en-US" altLang="ja-JP" dirty="0"/>
              <a:t>One example is </a:t>
            </a:r>
            <a:r>
              <a:rPr lang="en-US" altLang="ja-JP" u="sng" dirty="0">
                <a:hlinkClick r:id="rId3"/>
              </a:rPr>
              <a:t>TCP (Transmission Control Protocol)</a:t>
            </a:r>
            <a:r>
              <a:rPr lang="en-US" altLang="ja-JP" dirty="0"/>
              <a:t>, which ensures error-free and accurate data packet delivery.</a:t>
            </a:r>
            <a:endParaRPr lang="en-US" dirty="0"/>
          </a:p>
        </p:txBody>
      </p:sp>
    </p:spTree>
    <p:extLst>
      <p:ext uri="{BB962C8B-B14F-4D97-AF65-F5344CB8AC3E}">
        <p14:creationId xmlns:p14="http://schemas.microsoft.com/office/powerpoint/2010/main" val="1998198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63D1-6C41-7F56-5FFF-82A52ECFDCC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0681525-31F8-66CB-AF5C-84B39C059CB5}"/>
              </a:ext>
            </a:extLst>
          </p:cNvPr>
          <p:cNvSpPr>
            <a:spLocks noGrp="1"/>
          </p:cNvSpPr>
          <p:nvPr>
            <p:ph type="title"/>
          </p:nvPr>
        </p:nvSpPr>
        <p:spPr>
          <a:xfrm>
            <a:off x="714564" y="448985"/>
            <a:ext cx="12620436" cy="529111"/>
          </a:xfrm>
        </p:spPr>
        <p:txBody>
          <a:bodyPr/>
          <a:lstStyle/>
          <a:p>
            <a:r>
              <a:rPr lang="en-US" b="1" dirty="0">
                <a:solidFill>
                  <a:srgbClr val="FF0000"/>
                </a:solidFill>
              </a:rPr>
              <a:t>Connection-Oriented Service</a:t>
            </a: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0BA4CB6E-607A-C497-B9A6-5547FD3D2BBF}"/>
              </a:ext>
            </a:extLst>
          </p:cNvPr>
          <p:cNvSpPr>
            <a:spLocks noGrp="1"/>
          </p:cNvSpPr>
          <p:nvPr>
            <p:ph type="body" sz="quarter" idx="17"/>
          </p:nvPr>
        </p:nvSpPr>
        <p:spPr>
          <a:xfrm>
            <a:off x="714564" y="1109662"/>
            <a:ext cx="13684865" cy="4648200"/>
          </a:xfrm>
        </p:spPr>
        <p:txBody>
          <a:bodyPr/>
          <a:lstStyle/>
          <a:p>
            <a:pPr marL="0" indent="0" fontAlgn="base">
              <a:buNone/>
            </a:pPr>
            <a:r>
              <a:rPr lang="en-US" altLang="ja-JP" b="1" dirty="0">
                <a:solidFill>
                  <a:srgbClr val="FF0000"/>
                </a:solidFill>
              </a:rPr>
              <a:t>Examples of Connection-Oriented Services</a:t>
            </a:r>
            <a:endParaRPr lang="en-US" altLang="ja-JP" dirty="0">
              <a:solidFill>
                <a:srgbClr val="FF0000"/>
              </a:solidFill>
            </a:endParaRPr>
          </a:p>
          <a:p>
            <a:pPr fontAlgn="base"/>
            <a:r>
              <a:rPr lang="en-US" altLang="ja-JP" dirty="0"/>
              <a:t>TCP (Transmission Control Protocol) in the TCP/IP suite.</a:t>
            </a:r>
          </a:p>
          <a:p>
            <a:pPr fontAlgn="base"/>
            <a:r>
              <a:rPr lang="en-US" altLang="ja-JP" dirty="0"/>
              <a:t>Telephone calls in traditional telecommunication systems.</a:t>
            </a:r>
          </a:p>
        </p:txBody>
      </p:sp>
      <p:pic>
        <p:nvPicPr>
          <p:cNvPr id="2050" name="Picture 2" descr="Connection Oriented Service">
            <a:extLst>
              <a:ext uri="{FF2B5EF4-FFF2-40B4-BE49-F238E27FC236}">
                <a16:creationId xmlns:a16="http://schemas.microsoft.com/office/drawing/2014/main" id="{A25CF5A8-F5DF-D0F3-53B4-67428627A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6175" y="2895600"/>
            <a:ext cx="725805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362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55062-BB19-78AA-34E9-A83D3680DA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9BE4E70-53EB-967D-1EC4-FC18F5631063}"/>
              </a:ext>
            </a:extLst>
          </p:cNvPr>
          <p:cNvSpPr>
            <a:spLocks noGrp="1"/>
          </p:cNvSpPr>
          <p:nvPr>
            <p:ph type="title"/>
          </p:nvPr>
        </p:nvSpPr>
        <p:spPr>
          <a:xfrm>
            <a:off x="714564" y="448985"/>
            <a:ext cx="12620436" cy="529111"/>
          </a:xfrm>
        </p:spPr>
        <p:txBody>
          <a:bodyPr/>
          <a:lstStyle/>
          <a:p>
            <a:r>
              <a:rPr lang="en-US" b="1" dirty="0">
                <a:solidFill>
                  <a:srgbClr val="FF0000"/>
                </a:solidFill>
              </a:rPr>
              <a:t>Connection-Oriented Service</a:t>
            </a: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FEA7FC68-FA0A-7443-04DD-B8DA737F8379}"/>
              </a:ext>
            </a:extLst>
          </p:cNvPr>
          <p:cNvSpPr>
            <a:spLocks noGrp="1"/>
          </p:cNvSpPr>
          <p:nvPr>
            <p:ph type="body" sz="quarter" idx="17"/>
          </p:nvPr>
        </p:nvSpPr>
        <p:spPr>
          <a:xfrm>
            <a:off x="714564" y="1109662"/>
            <a:ext cx="13684865" cy="4648200"/>
          </a:xfrm>
        </p:spPr>
        <p:txBody>
          <a:bodyPr/>
          <a:lstStyle/>
          <a:p>
            <a:pPr marL="0" indent="0" fontAlgn="base">
              <a:buNone/>
            </a:pPr>
            <a:r>
              <a:rPr lang="en-US" altLang="ja-JP" b="1" dirty="0">
                <a:solidFill>
                  <a:srgbClr val="FF0000"/>
                </a:solidFill>
              </a:rPr>
              <a:t>Key Features of Connection-Oriented Services</a:t>
            </a:r>
          </a:p>
          <a:p>
            <a:pPr fontAlgn="base"/>
            <a:r>
              <a:rPr lang="en-US" altLang="ja-JP" b="1" dirty="0"/>
              <a:t>Dedicated Connection</a:t>
            </a:r>
            <a:r>
              <a:rPr lang="en-US" altLang="ja-JP" dirty="0"/>
              <a:t> : A logical or physical connection is established before data transfer.</a:t>
            </a:r>
          </a:p>
          <a:p>
            <a:pPr fontAlgn="base"/>
            <a:r>
              <a:rPr lang="en-US" altLang="ja-JP" b="1" dirty="0"/>
              <a:t>Reliable Transmission</a:t>
            </a:r>
            <a:r>
              <a:rPr lang="en-US" altLang="ja-JP" dirty="0"/>
              <a:t> : Data is transmitted with error checking, acknowledgments, and retransmissions in case of errors.</a:t>
            </a:r>
          </a:p>
          <a:p>
            <a:pPr fontAlgn="base"/>
            <a:r>
              <a:rPr lang="en-US" altLang="ja-JP" b="1" dirty="0"/>
              <a:t>Sequencing</a:t>
            </a:r>
            <a:r>
              <a:rPr lang="en-US" altLang="ja-JP" dirty="0"/>
              <a:t> : Data packets arrive at the destination in the correct order.</a:t>
            </a:r>
          </a:p>
          <a:p>
            <a:pPr marL="0" indent="0" fontAlgn="base">
              <a:buNone/>
            </a:pPr>
            <a:r>
              <a:rPr lang="en-US" altLang="ja-JP" b="1" dirty="0">
                <a:solidFill>
                  <a:srgbClr val="FF0000"/>
                </a:solidFill>
              </a:rPr>
              <a:t>Advantages of Connection-Oriented Services</a:t>
            </a:r>
          </a:p>
          <a:p>
            <a:pPr fontAlgn="base"/>
            <a:r>
              <a:rPr lang="en-US" altLang="ja-JP" b="1" dirty="0"/>
              <a:t>Reliable Data Transfer</a:t>
            </a:r>
            <a:r>
              <a:rPr lang="en-US" altLang="ja-JP" dirty="0"/>
              <a:t> : Ensures that all data reaches its destination without errors.</a:t>
            </a:r>
          </a:p>
          <a:p>
            <a:pPr fontAlgn="base"/>
            <a:r>
              <a:rPr lang="en-US" altLang="ja-JP" b="1" dirty="0"/>
              <a:t>Data Sequencing</a:t>
            </a:r>
            <a:r>
              <a:rPr lang="en-US" altLang="ja-JP" dirty="0"/>
              <a:t> : Packets are delivered in the correct order.</a:t>
            </a:r>
          </a:p>
          <a:p>
            <a:pPr fontAlgn="base"/>
            <a:r>
              <a:rPr lang="en-US" altLang="ja-JP" b="1" dirty="0"/>
              <a:t>Error Correction</a:t>
            </a:r>
            <a:r>
              <a:rPr lang="en-US" altLang="ja-JP" dirty="0"/>
              <a:t> : Mechanisms are in place to detect and correct errors during transmission.</a:t>
            </a:r>
          </a:p>
          <a:p>
            <a:pPr fontAlgn="base"/>
            <a:r>
              <a:rPr lang="en-US" altLang="ja-JP" b="1" dirty="0"/>
              <a:t>Guaranteed Delivery</a:t>
            </a:r>
            <a:r>
              <a:rPr lang="en-US" altLang="ja-JP" dirty="0"/>
              <a:t> : Retransmissions occur if data is lost.</a:t>
            </a:r>
          </a:p>
          <a:p>
            <a:pPr marL="0" indent="0" fontAlgn="base">
              <a:buNone/>
            </a:pPr>
            <a:endParaRPr lang="en-US" altLang="ja-JP" dirty="0"/>
          </a:p>
        </p:txBody>
      </p:sp>
    </p:spTree>
    <p:extLst>
      <p:ext uri="{BB962C8B-B14F-4D97-AF65-F5344CB8AC3E}">
        <p14:creationId xmlns:p14="http://schemas.microsoft.com/office/powerpoint/2010/main" val="217620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3C3C4-BEC4-E431-1922-AE86974090D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F00AD68-6662-19EC-287B-82C5B6FA2FF6}"/>
              </a:ext>
            </a:extLst>
          </p:cNvPr>
          <p:cNvSpPr>
            <a:spLocks noGrp="1"/>
          </p:cNvSpPr>
          <p:nvPr>
            <p:ph type="title"/>
          </p:nvPr>
        </p:nvSpPr>
        <p:spPr>
          <a:xfrm>
            <a:off x="714564" y="448985"/>
            <a:ext cx="12620436" cy="529111"/>
          </a:xfrm>
        </p:spPr>
        <p:txBody>
          <a:bodyPr/>
          <a:lstStyle/>
          <a:p>
            <a:r>
              <a:rPr lang="en-US" b="1" dirty="0">
                <a:solidFill>
                  <a:srgbClr val="FF0000"/>
                </a:solidFill>
              </a:rPr>
              <a:t>Connection-Oriented Service</a:t>
            </a: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F125ED9B-D1C0-E877-5899-105EFDFE0569}"/>
              </a:ext>
            </a:extLst>
          </p:cNvPr>
          <p:cNvSpPr>
            <a:spLocks noGrp="1"/>
          </p:cNvSpPr>
          <p:nvPr>
            <p:ph type="body" sz="quarter" idx="17"/>
          </p:nvPr>
        </p:nvSpPr>
        <p:spPr>
          <a:xfrm>
            <a:off x="714564" y="1109662"/>
            <a:ext cx="13684865" cy="4648200"/>
          </a:xfrm>
        </p:spPr>
        <p:txBody>
          <a:bodyPr/>
          <a:lstStyle/>
          <a:p>
            <a:pPr marL="0" indent="0" fontAlgn="base">
              <a:buNone/>
            </a:pPr>
            <a:r>
              <a:rPr lang="en-US" altLang="ja-JP" b="1" dirty="0">
                <a:solidFill>
                  <a:srgbClr val="FF0000"/>
                </a:solidFill>
              </a:rPr>
              <a:t>Disadvantages of Connection-Oriented Services</a:t>
            </a:r>
          </a:p>
          <a:p>
            <a:pPr fontAlgn="base"/>
            <a:r>
              <a:rPr lang="en-US" altLang="ja-JP" b="1" dirty="0"/>
              <a:t>Higher Latency</a:t>
            </a:r>
            <a:r>
              <a:rPr lang="en-US" altLang="ja-JP" dirty="0"/>
              <a:t> : Establishing a connection adds latency before data transfer begins.</a:t>
            </a:r>
          </a:p>
          <a:p>
            <a:pPr fontAlgn="base"/>
            <a:r>
              <a:rPr lang="en-US" altLang="ja-JP" b="1" dirty="0"/>
              <a:t>More Overhead</a:t>
            </a:r>
            <a:r>
              <a:rPr lang="en-US" altLang="ja-JP" dirty="0"/>
              <a:t> : Requires more resources for maintaining the connection, acknowledgments, and retransmissions.</a:t>
            </a:r>
          </a:p>
          <a:p>
            <a:pPr fontAlgn="base"/>
            <a:r>
              <a:rPr lang="en-US" altLang="ja-JP" b="1" dirty="0"/>
              <a:t>Less Efficient for Small Transfers</a:t>
            </a:r>
            <a:r>
              <a:rPr lang="en-US" altLang="ja-JP" dirty="0"/>
              <a:t> : For short messages, the overhead of connection setup can outweigh the benefits.</a:t>
            </a:r>
          </a:p>
          <a:p>
            <a:pPr marL="0" indent="0" fontAlgn="base">
              <a:buNone/>
            </a:pPr>
            <a:endParaRPr lang="en-US" altLang="ja-JP" dirty="0"/>
          </a:p>
        </p:txBody>
      </p:sp>
    </p:spTree>
    <p:extLst>
      <p:ext uri="{BB962C8B-B14F-4D97-AF65-F5344CB8AC3E}">
        <p14:creationId xmlns:p14="http://schemas.microsoft.com/office/powerpoint/2010/main" val="847401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C8F52-97CF-9EEA-223D-3ED789D2E69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530561-C2DC-F39F-B701-C60C3D976EB7}"/>
              </a:ext>
            </a:extLst>
          </p:cNvPr>
          <p:cNvSpPr>
            <a:spLocks noGrp="1"/>
          </p:cNvSpPr>
          <p:nvPr>
            <p:ph type="title"/>
          </p:nvPr>
        </p:nvSpPr>
        <p:spPr>
          <a:xfrm>
            <a:off x="714564" y="448985"/>
            <a:ext cx="12620436" cy="529111"/>
          </a:xfrm>
        </p:spPr>
        <p:txBody>
          <a:bodyPr/>
          <a:lstStyle/>
          <a:p>
            <a:r>
              <a:rPr lang="en-IN" b="1" dirty="0">
                <a:solidFill>
                  <a:srgbClr val="FF0000"/>
                </a:solidFill>
              </a:rPr>
              <a:t>What is Connection-Less Service?</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BFEA0DD8-1A98-24C6-9E9B-E6FBAC07FB9F}"/>
              </a:ext>
            </a:extLst>
          </p:cNvPr>
          <p:cNvSpPr>
            <a:spLocks noGrp="1"/>
          </p:cNvSpPr>
          <p:nvPr>
            <p:ph type="body" sz="quarter" idx="17"/>
          </p:nvPr>
        </p:nvSpPr>
        <p:spPr>
          <a:xfrm>
            <a:off x="714564" y="1109662"/>
            <a:ext cx="13684865" cy="4648200"/>
          </a:xfrm>
        </p:spPr>
        <p:txBody>
          <a:bodyPr/>
          <a:lstStyle/>
          <a:p>
            <a:pPr marL="0" indent="0" fontAlgn="base">
              <a:buNone/>
            </a:pPr>
            <a:r>
              <a:rPr lang="en-US" altLang="ja-JP" dirty="0"/>
              <a:t>Connectionless services send data </a:t>
            </a:r>
            <a:r>
              <a:rPr lang="en-US" altLang="ja-JP" dirty="0">
                <a:solidFill>
                  <a:srgbClr val="FF0000"/>
                </a:solidFill>
              </a:rPr>
              <a:t>without establishing a dedicated connection </a:t>
            </a:r>
            <a:r>
              <a:rPr lang="en-US" altLang="ja-JP" dirty="0"/>
              <a:t>between the source and destination. </a:t>
            </a:r>
          </a:p>
          <a:p>
            <a:pPr marL="0" indent="0" fontAlgn="base">
              <a:buNone/>
            </a:pPr>
            <a:r>
              <a:rPr lang="en-US" altLang="ja-JP" dirty="0"/>
              <a:t>Each data packet is treated independently, and there is no guarantee of delivery or sequencing. </a:t>
            </a:r>
          </a:p>
          <a:p>
            <a:pPr marL="0" indent="0" fontAlgn="base">
              <a:buNone/>
            </a:pPr>
            <a:r>
              <a:rPr lang="en-US" altLang="ja-JP" dirty="0"/>
              <a:t>Connection-less Service does not give a guarantee of reliability. In this, Packets do not follow the same path to reach their destination. </a:t>
            </a:r>
          </a:p>
          <a:p>
            <a:pPr marL="0" indent="0" fontAlgn="base">
              <a:buNone/>
            </a:pPr>
            <a:r>
              <a:rPr lang="en-US" altLang="ja-JP" dirty="0"/>
              <a:t>Connectionless Services deliver individual data packets without first making a connection. Since each packet is sent separately, delivery, order, and mistake correction cannot be guaranteed. </a:t>
            </a:r>
          </a:p>
          <a:p>
            <a:pPr marL="0" indent="0" fontAlgn="base">
              <a:buNone/>
            </a:pPr>
            <a:r>
              <a:rPr lang="en-US" altLang="ja-JP" dirty="0"/>
              <a:t>As a result, the service is quicker but less dependable. </a:t>
            </a:r>
            <a:r>
              <a:rPr lang="en-US" altLang="ja-JP" u="sng" dirty="0">
                <a:hlinkClick r:id="rId2"/>
              </a:rPr>
              <a:t>UDP (User Datagram Protocol)</a:t>
            </a:r>
            <a:r>
              <a:rPr lang="en-US" altLang="ja-JP" dirty="0"/>
              <a:t> is one example, which is frequently used for streaming where dependability is not as important as speed.</a:t>
            </a:r>
          </a:p>
        </p:txBody>
      </p:sp>
    </p:spTree>
    <p:extLst>
      <p:ext uri="{BB962C8B-B14F-4D97-AF65-F5344CB8AC3E}">
        <p14:creationId xmlns:p14="http://schemas.microsoft.com/office/powerpoint/2010/main" val="1022218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D81E7-5602-95FF-C6BF-EDD8900EC4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748B9EC-6953-3982-7CA8-71BAAFFC492B}"/>
              </a:ext>
            </a:extLst>
          </p:cNvPr>
          <p:cNvSpPr>
            <a:spLocks noGrp="1"/>
          </p:cNvSpPr>
          <p:nvPr>
            <p:ph type="title"/>
          </p:nvPr>
        </p:nvSpPr>
        <p:spPr>
          <a:xfrm>
            <a:off x="714564" y="448985"/>
            <a:ext cx="12620436" cy="529111"/>
          </a:xfrm>
        </p:spPr>
        <p:txBody>
          <a:bodyPr/>
          <a:lstStyle/>
          <a:p>
            <a:r>
              <a:rPr lang="en-IN" b="1" dirty="0">
                <a:solidFill>
                  <a:srgbClr val="FF0000"/>
                </a:solidFill>
              </a:rPr>
              <a:t>What is Connection-Less Service?</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6A748DE3-F8E2-B534-EA4B-A1D2327703AE}"/>
              </a:ext>
            </a:extLst>
          </p:cNvPr>
          <p:cNvSpPr>
            <a:spLocks noGrp="1"/>
          </p:cNvSpPr>
          <p:nvPr>
            <p:ph type="body" sz="quarter" idx="17"/>
          </p:nvPr>
        </p:nvSpPr>
        <p:spPr>
          <a:xfrm>
            <a:off x="714564" y="996457"/>
            <a:ext cx="13684865" cy="5448941"/>
          </a:xfrm>
        </p:spPr>
        <p:txBody>
          <a:bodyPr/>
          <a:lstStyle/>
          <a:p>
            <a:pPr marL="0" indent="0" fontAlgn="base">
              <a:buNone/>
            </a:pPr>
            <a:r>
              <a:rPr lang="en-US" altLang="ja-JP" b="1" dirty="0"/>
              <a:t>Examples of Connectionless Services</a:t>
            </a:r>
            <a:endParaRPr lang="en-US" altLang="ja-JP" dirty="0"/>
          </a:p>
          <a:p>
            <a:pPr fontAlgn="base"/>
            <a:r>
              <a:rPr lang="en-US" altLang="ja-JP" dirty="0"/>
              <a:t>UDP (User Datagram Protocol) in the TCP/IP suite.</a:t>
            </a:r>
          </a:p>
          <a:p>
            <a:pPr fontAlgn="base"/>
            <a:r>
              <a:rPr lang="en-US" altLang="ja-JP" dirty="0"/>
              <a:t>Postal services (analogous to sending letters without confirmation of receipt).</a:t>
            </a:r>
          </a:p>
          <a:p>
            <a:pPr marL="0" indent="0">
              <a:buNone/>
            </a:pPr>
            <a:br>
              <a:rPr lang="en-US" dirty="0"/>
            </a:br>
            <a:endParaRPr lang="en-US" dirty="0"/>
          </a:p>
          <a:p>
            <a:endParaRPr lang="en-US" altLang="ja-JP" dirty="0"/>
          </a:p>
          <a:p>
            <a:endParaRPr lang="en-US" altLang="ja-JP" dirty="0"/>
          </a:p>
        </p:txBody>
      </p:sp>
      <p:pic>
        <p:nvPicPr>
          <p:cNvPr id="3076" name="Picture 4" descr="Connection Less Service">
            <a:extLst>
              <a:ext uri="{FF2B5EF4-FFF2-40B4-BE49-F238E27FC236}">
                <a16:creationId xmlns:a16="http://schemas.microsoft.com/office/drawing/2014/main" id="{59BA43D8-7382-5440-95F2-8F680BE12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6175" y="2516336"/>
            <a:ext cx="7258050" cy="398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180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C2912-64ED-029F-5EB3-92C208AFED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0A4754E-7C68-5B08-7E23-8EF10CCA6E01}"/>
              </a:ext>
            </a:extLst>
          </p:cNvPr>
          <p:cNvSpPr>
            <a:spLocks noGrp="1"/>
          </p:cNvSpPr>
          <p:nvPr>
            <p:ph type="title"/>
          </p:nvPr>
        </p:nvSpPr>
        <p:spPr>
          <a:xfrm>
            <a:off x="838200" y="152400"/>
            <a:ext cx="12620436" cy="529111"/>
          </a:xfrm>
        </p:spPr>
        <p:txBody>
          <a:bodyPr/>
          <a:lstStyle/>
          <a:p>
            <a:r>
              <a:rPr lang="en-IN" b="1" dirty="0">
                <a:solidFill>
                  <a:srgbClr val="FF0000"/>
                </a:solidFill>
              </a:rPr>
              <a:t>Connection-Less Service</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E1F4BE7A-120C-A34B-2C0E-73EF9FC74018}"/>
              </a:ext>
            </a:extLst>
          </p:cNvPr>
          <p:cNvSpPr>
            <a:spLocks noGrp="1"/>
          </p:cNvSpPr>
          <p:nvPr>
            <p:ph type="body" sz="quarter" idx="17"/>
          </p:nvPr>
        </p:nvSpPr>
        <p:spPr>
          <a:xfrm>
            <a:off x="685800" y="681511"/>
            <a:ext cx="13944600" cy="5448941"/>
          </a:xfrm>
        </p:spPr>
        <p:txBody>
          <a:bodyPr/>
          <a:lstStyle/>
          <a:p>
            <a:pPr marL="0" indent="0" fontAlgn="base">
              <a:buNone/>
            </a:pPr>
            <a:r>
              <a:rPr lang="en-US" altLang="ja-JP" b="1" dirty="0">
                <a:solidFill>
                  <a:srgbClr val="FF0000"/>
                </a:solidFill>
              </a:rPr>
              <a:t>Key Features of Connectionless Services</a:t>
            </a:r>
          </a:p>
          <a:p>
            <a:pPr fontAlgn="base"/>
            <a:r>
              <a:rPr lang="en-US" altLang="ja-JP" b="1" dirty="0"/>
              <a:t>No Connection Setup</a:t>
            </a:r>
            <a:r>
              <a:rPr lang="en-US" altLang="ja-JP" dirty="0"/>
              <a:t> : Data is sent directly without establishing a prior connection.</a:t>
            </a:r>
          </a:p>
          <a:p>
            <a:pPr fontAlgn="base"/>
            <a:r>
              <a:rPr lang="en-US" altLang="ja-JP" b="1" dirty="0"/>
              <a:t>Independent Packets</a:t>
            </a:r>
            <a:r>
              <a:rPr lang="en-US" altLang="ja-JP" dirty="0"/>
              <a:t> : Each packet is treated individually and may take different routes to the destination.</a:t>
            </a:r>
          </a:p>
          <a:p>
            <a:pPr fontAlgn="base"/>
            <a:r>
              <a:rPr lang="en-US" altLang="ja-JP" b="1" dirty="0"/>
              <a:t>Faster Transmission</a:t>
            </a:r>
            <a:r>
              <a:rPr lang="en-US" altLang="ja-JP" dirty="0"/>
              <a:t> : No time is spent establishing or tearing down a connection.</a:t>
            </a:r>
          </a:p>
          <a:p>
            <a:pPr fontAlgn="base"/>
            <a:r>
              <a:rPr lang="en-US" altLang="ja-JP" b="1" dirty="0"/>
              <a:t>Unreliable</a:t>
            </a:r>
            <a:r>
              <a:rPr lang="en-US" altLang="ja-JP" dirty="0"/>
              <a:t> : No acknowledgment, retransmission, or error correction is performed.</a:t>
            </a:r>
          </a:p>
          <a:p>
            <a:pPr marL="0" indent="0" fontAlgn="base">
              <a:buNone/>
            </a:pPr>
            <a:r>
              <a:rPr lang="en-US" altLang="ja-JP" b="1" dirty="0">
                <a:solidFill>
                  <a:srgbClr val="FF0000"/>
                </a:solidFill>
              </a:rPr>
              <a:t>Advantages of Connectionless Services</a:t>
            </a:r>
          </a:p>
          <a:p>
            <a:pPr fontAlgn="base"/>
            <a:r>
              <a:rPr lang="en-US" altLang="ja-JP" b="1" dirty="0"/>
              <a:t>Low Latency</a:t>
            </a:r>
            <a:r>
              <a:rPr lang="en-US" altLang="ja-JP" dirty="0"/>
              <a:t> : Data is transmitted immediately without waiting for a connection to be established.</a:t>
            </a:r>
          </a:p>
          <a:p>
            <a:pPr fontAlgn="base"/>
            <a:r>
              <a:rPr lang="en-US" altLang="ja-JP" b="1" dirty="0"/>
              <a:t>Efficient for Small Transfers</a:t>
            </a:r>
            <a:r>
              <a:rPr lang="en-US" altLang="ja-JP" dirty="0"/>
              <a:t> : Ideal for small, time-sensitive messages like DNS lookups or VoIP.</a:t>
            </a:r>
          </a:p>
          <a:p>
            <a:pPr fontAlgn="base"/>
            <a:r>
              <a:rPr lang="en-US" altLang="ja-JP" b="1" dirty="0"/>
              <a:t>Scalable</a:t>
            </a:r>
            <a:r>
              <a:rPr lang="en-US" altLang="ja-JP" dirty="0"/>
              <a:t> : Suitable for systems with many simultaneous users, as no connection needs to be maintained.</a:t>
            </a:r>
          </a:p>
          <a:p>
            <a:pPr marL="0" indent="0">
              <a:buNone/>
            </a:pPr>
            <a:endParaRPr lang="en-US" altLang="ja-JP" dirty="0"/>
          </a:p>
        </p:txBody>
      </p:sp>
    </p:spTree>
    <p:extLst>
      <p:ext uri="{BB962C8B-B14F-4D97-AF65-F5344CB8AC3E}">
        <p14:creationId xmlns:p14="http://schemas.microsoft.com/office/powerpoint/2010/main" val="3623558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ED505-435F-B29D-C799-9BD0D8F1A2E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8639DB-8AF3-028F-75F6-DB5D0AF0DD7D}"/>
              </a:ext>
            </a:extLst>
          </p:cNvPr>
          <p:cNvSpPr>
            <a:spLocks noGrp="1"/>
          </p:cNvSpPr>
          <p:nvPr>
            <p:ph type="title"/>
          </p:nvPr>
        </p:nvSpPr>
        <p:spPr>
          <a:xfrm>
            <a:off x="838200" y="152400"/>
            <a:ext cx="12620436" cy="529111"/>
          </a:xfrm>
        </p:spPr>
        <p:txBody>
          <a:bodyPr/>
          <a:lstStyle/>
          <a:p>
            <a:r>
              <a:rPr lang="en-IN" b="1" dirty="0">
                <a:solidFill>
                  <a:srgbClr val="FF0000"/>
                </a:solidFill>
              </a:rPr>
              <a:t>Connection-Less Service</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EDA73CD1-28D7-FA17-D7D0-12596ED90DBD}"/>
              </a:ext>
            </a:extLst>
          </p:cNvPr>
          <p:cNvSpPr>
            <a:spLocks noGrp="1"/>
          </p:cNvSpPr>
          <p:nvPr>
            <p:ph type="body" sz="quarter" idx="17"/>
          </p:nvPr>
        </p:nvSpPr>
        <p:spPr>
          <a:xfrm>
            <a:off x="685800" y="681511"/>
            <a:ext cx="13944600" cy="5448941"/>
          </a:xfrm>
        </p:spPr>
        <p:txBody>
          <a:bodyPr/>
          <a:lstStyle/>
          <a:p>
            <a:pPr marL="0" indent="0" fontAlgn="base">
              <a:buNone/>
            </a:pPr>
            <a:r>
              <a:rPr lang="en-US" altLang="ja-JP" b="1" dirty="0">
                <a:solidFill>
                  <a:srgbClr val="FF0000"/>
                </a:solidFill>
              </a:rPr>
              <a:t>Disadvantages of Connectionless Services</a:t>
            </a:r>
          </a:p>
          <a:p>
            <a:pPr fontAlgn="base"/>
            <a:r>
              <a:rPr lang="en-US" altLang="ja-JP" b="1" dirty="0"/>
              <a:t>Unreliable</a:t>
            </a:r>
            <a:r>
              <a:rPr lang="en-US" altLang="ja-JP" dirty="0"/>
              <a:t> : Data packets may be lost, duplicated, or arrive out of order.</a:t>
            </a:r>
          </a:p>
          <a:p>
            <a:pPr fontAlgn="base"/>
            <a:r>
              <a:rPr lang="en-US" altLang="ja-JP" b="1" dirty="0"/>
              <a:t>No Error Handling</a:t>
            </a:r>
            <a:r>
              <a:rPr lang="en-US" altLang="ja-JP" dirty="0"/>
              <a:t> : No built-in mechanisms for retransmissions or error correction.</a:t>
            </a:r>
          </a:p>
          <a:p>
            <a:pPr fontAlgn="base"/>
            <a:r>
              <a:rPr lang="en-US" altLang="ja-JP" b="1" dirty="0"/>
              <a:t>Unsuitable for Large Transfers</a:t>
            </a:r>
            <a:r>
              <a:rPr lang="en-US" altLang="ja-JP" dirty="0"/>
              <a:t> : Not ideal for applications requiring reliable and ordered delivery.</a:t>
            </a:r>
          </a:p>
          <a:p>
            <a:pPr marL="0" indent="0">
              <a:buNone/>
            </a:pPr>
            <a:endParaRPr lang="en-US" altLang="ja-JP" dirty="0"/>
          </a:p>
        </p:txBody>
      </p:sp>
    </p:spTree>
    <p:extLst>
      <p:ext uri="{BB962C8B-B14F-4D97-AF65-F5344CB8AC3E}">
        <p14:creationId xmlns:p14="http://schemas.microsoft.com/office/powerpoint/2010/main" val="44350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A61AC-C1E0-7B36-4431-DF6450D599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4EF98A9-45C6-C33B-E96F-7B38ADB25624}"/>
              </a:ext>
            </a:extLst>
          </p:cNvPr>
          <p:cNvSpPr>
            <a:spLocks noGrp="1"/>
          </p:cNvSpPr>
          <p:nvPr>
            <p:ph type="title"/>
          </p:nvPr>
        </p:nvSpPr>
        <p:spPr>
          <a:xfrm>
            <a:off x="685800" y="-12853"/>
            <a:ext cx="13258800" cy="529111"/>
          </a:xfrm>
        </p:spPr>
        <p:txBody>
          <a:bodyPr/>
          <a:lstStyle/>
          <a:p>
            <a:r>
              <a:rPr lang="en-US" b="1" dirty="0">
                <a:solidFill>
                  <a:srgbClr val="FF0000"/>
                </a:solidFill>
              </a:rPr>
              <a:t>Connection-oriented and Connectionless Services</a:t>
            </a:r>
            <a:br>
              <a:rPr lang="en-US"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16C66E32-7901-DD5C-B24C-1037D1C340BB}"/>
              </a:ext>
            </a:extLst>
          </p:cNvPr>
          <p:cNvSpPr>
            <a:spLocks noGrp="1"/>
          </p:cNvSpPr>
          <p:nvPr>
            <p:ph type="body" sz="quarter" idx="17"/>
          </p:nvPr>
        </p:nvSpPr>
        <p:spPr>
          <a:xfrm>
            <a:off x="837282" y="1219200"/>
            <a:ext cx="13944600" cy="5448941"/>
          </a:xfrm>
        </p:spPr>
        <p:txBody>
          <a:bodyPr/>
          <a:lstStyle/>
          <a:p>
            <a:pPr marL="0" indent="0">
              <a:buNone/>
            </a:pPr>
            <a:endParaRPr lang="en-US" altLang="ja-JP" dirty="0"/>
          </a:p>
        </p:txBody>
      </p:sp>
      <p:graphicFrame>
        <p:nvGraphicFramePr>
          <p:cNvPr id="2" name="Table 1">
            <a:extLst>
              <a:ext uri="{FF2B5EF4-FFF2-40B4-BE49-F238E27FC236}">
                <a16:creationId xmlns:a16="http://schemas.microsoft.com/office/drawing/2014/main" id="{EC4DED95-3FB0-325A-F6F7-D16673D3A7BA}"/>
              </a:ext>
            </a:extLst>
          </p:cNvPr>
          <p:cNvGraphicFramePr>
            <a:graphicFrameLocks noGrp="1"/>
          </p:cNvGraphicFramePr>
          <p:nvPr>
            <p:extLst>
              <p:ext uri="{D42A27DB-BD31-4B8C-83A1-F6EECF244321}">
                <p14:modId xmlns:p14="http://schemas.microsoft.com/office/powerpoint/2010/main" val="440176831"/>
              </p:ext>
            </p:extLst>
          </p:nvPr>
        </p:nvGraphicFramePr>
        <p:xfrm>
          <a:off x="838200" y="645423"/>
          <a:ext cx="13639800" cy="7334993"/>
        </p:xfrm>
        <a:graphic>
          <a:graphicData uri="http://schemas.openxmlformats.org/drawingml/2006/table">
            <a:tbl>
              <a:tblPr/>
              <a:tblGrid>
                <a:gridCol w="6819900">
                  <a:extLst>
                    <a:ext uri="{9D8B030D-6E8A-4147-A177-3AD203B41FA5}">
                      <a16:colId xmlns:a16="http://schemas.microsoft.com/office/drawing/2014/main" val="952186078"/>
                    </a:ext>
                  </a:extLst>
                </a:gridCol>
                <a:gridCol w="6819900">
                  <a:extLst>
                    <a:ext uri="{9D8B030D-6E8A-4147-A177-3AD203B41FA5}">
                      <a16:colId xmlns:a16="http://schemas.microsoft.com/office/drawing/2014/main" val="599859462"/>
                    </a:ext>
                  </a:extLst>
                </a:gridCol>
              </a:tblGrid>
              <a:tr h="328491">
                <a:tc>
                  <a:txBody>
                    <a:bodyPr/>
                    <a:lstStyle/>
                    <a:p>
                      <a:pPr algn="ctr" fontAlgn="base"/>
                      <a:r>
                        <a:rPr lang="en-IN" sz="1800" b="1" dirty="0">
                          <a:effectLst/>
                        </a:rPr>
                        <a:t>Connection-oriented Service</a:t>
                      </a:r>
                    </a:p>
                  </a:txBody>
                  <a:tcPr marL="36192" marR="36192" marT="60320" marB="6032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1800" b="1">
                          <a:effectLst/>
                        </a:rPr>
                        <a:t>Connection-less Service</a:t>
                      </a:r>
                    </a:p>
                  </a:txBody>
                  <a:tcPr marL="60320" marR="60320" marT="60320" marB="6032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129560113"/>
                  </a:ext>
                </a:extLst>
              </a:tr>
              <a:tr h="596779">
                <a:tc>
                  <a:txBody>
                    <a:bodyPr/>
                    <a:lstStyle/>
                    <a:p>
                      <a:pPr algn="ctr" fontAlgn="ctr"/>
                      <a:r>
                        <a:rPr lang="en-US" sz="1800" b="0" u="sng" dirty="0">
                          <a:solidFill>
                            <a:srgbClr val="357960"/>
                          </a:solidFill>
                          <a:effectLst/>
                          <a:hlinkClick r:id="rId2"/>
                        </a:rPr>
                        <a:t>Connection-oriented</a:t>
                      </a:r>
                      <a:r>
                        <a:rPr lang="en-US" sz="1800" b="0" dirty="0">
                          <a:effectLst/>
                        </a:rPr>
                        <a:t> service is related to the telephone system.</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u="sng">
                          <a:solidFill>
                            <a:srgbClr val="357960"/>
                          </a:solidFill>
                          <a:effectLst/>
                          <a:hlinkClick r:id="rId3"/>
                        </a:rPr>
                        <a:t>Connection-less </a:t>
                      </a:r>
                      <a:r>
                        <a:rPr lang="en-US" sz="1800" b="0">
                          <a:effectLst/>
                        </a:rPr>
                        <a:t>service is related to the postal system.</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08593757"/>
                  </a:ext>
                </a:extLst>
              </a:tr>
              <a:tr h="596779">
                <a:tc>
                  <a:txBody>
                    <a:bodyPr/>
                    <a:lstStyle/>
                    <a:p>
                      <a:pPr algn="ctr" fontAlgn="ctr"/>
                      <a:r>
                        <a:rPr lang="en-US" sz="1800" b="0" dirty="0">
                          <a:effectLst/>
                        </a:rPr>
                        <a:t>Connection-oriented service is preferred by long and steady communication.</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a:effectLst/>
                        </a:rPr>
                        <a:t>Connection-less Service is preferred by bursty communication.</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82307131"/>
                  </a:ext>
                </a:extLst>
              </a:tr>
              <a:tr h="368626">
                <a:tc>
                  <a:txBody>
                    <a:bodyPr/>
                    <a:lstStyle/>
                    <a:p>
                      <a:pPr algn="ctr" fontAlgn="ctr"/>
                      <a:r>
                        <a:rPr lang="en-IN" sz="1800" b="0" dirty="0">
                          <a:effectLst/>
                        </a:rPr>
                        <a:t>Connection-oriented Service is necessary.</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a:effectLst/>
                        </a:rPr>
                        <a:t>Connection-less Service is not compulsory.</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128547591"/>
                  </a:ext>
                </a:extLst>
              </a:tr>
              <a:tr h="368626">
                <a:tc>
                  <a:txBody>
                    <a:bodyPr/>
                    <a:lstStyle/>
                    <a:p>
                      <a:pPr algn="ctr" fontAlgn="ctr"/>
                      <a:r>
                        <a:rPr lang="en-IN" sz="1800" b="0">
                          <a:effectLst/>
                        </a:rPr>
                        <a:t>Connection-oriented Service is feasible.</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Connection-less Service is not feasible.</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713398152"/>
                  </a:ext>
                </a:extLst>
              </a:tr>
              <a:tr h="368626">
                <a:tc>
                  <a:txBody>
                    <a:bodyPr/>
                    <a:lstStyle/>
                    <a:p>
                      <a:pPr algn="ctr" fontAlgn="ctr"/>
                      <a:r>
                        <a:rPr lang="en-US" sz="1800" b="0" dirty="0">
                          <a:effectLst/>
                        </a:rPr>
                        <a:t>In connection-oriented Service, Congestion is not possible.</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In connection-less Service, Congestion is possible.</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49086219"/>
                  </a:ext>
                </a:extLst>
              </a:tr>
              <a:tr h="368626">
                <a:tc>
                  <a:txBody>
                    <a:bodyPr/>
                    <a:lstStyle/>
                    <a:p>
                      <a:pPr algn="ctr" fontAlgn="ctr"/>
                      <a:r>
                        <a:rPr lang="en-US" sz="1800" b="0">
                          <a:effectLst/>
                        </a:rPr>
                        <a:t>Connection-oriented Service gives the guarantee of reliability.</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Connection-less Service does not give a guarantee of reliability.</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29188893"/>
                  </a:ext>
                </a:extLst>
              </a:tr>
              <a:tr h="368626">
                <a:tc>
                  <a:txBody>
                    <a:bodyPr/>
                    <a:lstStyle/>
                    <a:p>
                      <a:pPr algn="ctr" rtl="0" fontAlgn="base">
                        <a:spcAft>
                          <a:spcPts val="750"/>
                        </a:spcAft>
                        <a:buNone/>
                      </a:pPr>
                      <a:r>
                        <a:rPr lang="en-US" sz="1800" b="0">
                          <a:effectLst/>
                        </a:rPr>
                        <a:t>Includes error detection, correction, and retransmission.</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spcAft>
                          <a:spcPts val="750"/>
                        </a:spcAft>
                        <a:buNone/>
                      </a:pPr>
                      <a:r>
                        <a:rPr lang="en-US" sz="1800" b="0" dirty="0">
                          <a:effectLst/>
                        </a:rPr>
                        <a:t>No error handling; errors are not corrected.</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84973017"/>
                  </a:ext>
                </a:extLst>
              </a:tr>
              <a:tr h="596779">
                <a:tc>
                  <a:txBody>
                    <a:bodyPr/>
                    <a:lstStyle/>
                    <a:p>
                      <a:pPr algn="ctr" fontAlgn="ctr"/>
                      <a:r>
                        <a:rPr lang="en-US" sz="1800" b="0" dirty="0">
                          <a:effectLst/>
                        </a:rPr>
                        <a:t>In connection-oriented Service, Packets follow the same route.</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In connection-less Service, Packets do not follow the same route.</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46835894"/>
                  </a:ext>
                </a:extLst>
              </a:tr>
              <a:tr h="368626">
                <a:tc>
                  <a:txBody>
                    <a:bodyPr/>
                    <a:lstStyle/>
                    <a:p>
                      <a:pPr algn="ctr" rtl="0" fontAlgn="base">
                        <a:spcAft>
                          <a:spcPts val="750"/>
                        </a:spcAft>
                        <a:buNone/>
                      </a:pPr>
                      <a:r>
                        <a:rPr lang="en-US" sz="1800" b="0">
                          <a:effectLst/>
                        </a:rPr>
                        <a:t>Ensures data is delivered in the correct order.</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spcAft>
                          <a:spcPts val="750"/>
                        </a:spcAft>
                        <a:buNone/>
                      </a:pPr>
                      <a:r>
                        <a:rPr lang="en-US" sz="1800" b="0" dirty="0">
                          <a:effectLst/>
                        </a:rPr>
                        <a:t>Data may arrive out of order or not at all.</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393229227"/>
                  </a:ext>
                </a:extLst>
              </a:tr>
              <a:tr h="368626">
                <a:tc>
                  <a:txBody>
                    <a:bodyPr/>
                    <a:lstStyle/>
                    <a:p>
                      <a:pPr algn="ctr" rtl="0" fontAlgn="base">
                        <a:spcAft>
                          <a:spcPts val="750"/>
                        </a:spcAft>
                        <a:buNone/>
                      </a:pPr>
                      <a:r>
                        <a:rPr lang="en-US" sz="1800" b="0">
                          <a:effectLst/>
                        </a:rPr>
                        <a:t>Less scalable due to the need for maintaining connections.</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spcAft>
                          <a:spcPts val="750"/>
                        </a:spcAft>
                        <a:buNone/>
                      </a:pPr>
                      <a:r>
                        <a:rPr lang="en-US" sz="1800" b="0" dirty="0">
                          <a:effectLst/>
                        </a:rPr>
                        <a:t>Highly scalable for large networks with many users.</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65847316"/>
                  </a:ext>
                </a:extLst>
              </a:tr>
              <a:tr h="368626">
                <a:tc>
                  <a:txBody>
                    <a:bodyPr/>
                    <a:lstStyle/>
                    <a:p>
                      <a:pPr algn="ctr" rtl="0" fontAlgn="base">
                        <a:spcAft>
                          <a:spcPts val="750"/>
                        </a:spcAft>
                        <a:buNone/>
                      </a:pPr>
                      <a:r>
                        <a:rPr lang="en-US" sz="1800" b="0">
                          <a:effectLst/>
                        </a:rPr>
                        <a:t>Higher overhead due to connection setup and maintenance.</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spcAft>
                          <a:spcPts val="750"/>
                        </a:spcAft>
                        <a:buNone/>
                      </a:pPr>
                      <a:r>
                        <a:rPr lang="en-US" sz="1800" b="0" dirty="0">
                          <a:effectLst/>
                        </a:rPr>
                        <a:t>Lower overhead as no connection is required.</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46718101"/>
                  </a:ext>
                </a:extLst>
              </a:tr>
              <a:tr h="596779">
                <a:tc>
                  <a:txBody>
                    <a:bodyPr/>
                    <a:lstStyle/>
                    <a:p>
                      <a:pPr algn="ctr" fontAlgn="ctr"/>
                      <a:r>
                        <a:rPr lang="en-US" sz="1800" b="0">
                          <a:effectLst/>
                        </a:rPr>
                        <a:t>Connection-oriented services require a bandwidth of a high range.</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Connection-less Service requires a bandwidth of low range.</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807525152"/>
                  </a:ext>
                </a:extLst>
              </a:tr>
              <a:tr h="368626">
                <a:tc>
                  <a:txBody>
                    <a:bodyPr/>
                    <a:lstStyle/>
                    <a:p>
                      <a:pPr algn="ctr" fontAlgn="ctr"/>
                      <a:r>
                        <a:rPr lang="en-IN" sz="1800" b="0">
                          <a:effectLst/>
                        </a:rPr>
                        <a:t>Ex: </a:t>
                      </a:r>
                      <a:r>
                        <a:rPr lang="en-IN" sz="1800" b="0" u="sng">
                          <a:solidFill>
                            <a:srgbClr val="357960"/>
                          </a:solidFill>
                          <a:effectLst/>
                          <a:hlinkClick r:id="rId4"/>
                        </a:rPr>
                        <a:t>TCP (Transmission Control Protocol)</a:t>
                      </a:r>
                      <a:endParaRPr lang="en-IN" sz="1800" b="0">
                        <a:effectLst/>
                      </a:endParaRP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pt-BR" sz="1800" b="0" dirty="0">
                          <a:effectLst/>
                        </a:rPr>
                        <a:t>Ex: </a:t>
                      </a:r>
                      <a:r>
                        <a:rPr lang="pt-BR" sz="1800" b="0" u="sng" dirty="0">
                          <a:solidFill>
                            <a:srgbClr val="357960"/>
                          </a:solidFill>
                          <a:effectLst/>
                          <a:hlinkClick r:id="rId5"/>
                        </a:rPr>
                        <a:t>UDP (User Datagram Protocol)</a:t>
                      </a:r>
                      <a:endParaRPr lang="pt-BR" sz="1800" b="0" dirty="0">
                        <a:effectLst/>
                      </a:endParaRP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819030383"/>
                  </a:ext>
                </a:extLst>
              </a:tr>
              <a:tr h="368626">
                <a:tc>
                  <a:txBody>
                    <a:bodyPr/>
                    <a:lstStyle/>
                    <a:p>
                      <a:pPr algn="ctr" fontAlgn="ctr"/>
                      <a:r>
                        <a:rPr lang="en-IN" sz="1800" b="0">
                          <a:effectLst/>
                        </a:rPr>
                        <a:t>Connection-oriented requires authentication.</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Connection-less Service does not require authentication.</a:t>
                      </a:r>
                    </a:p>
                  </a:txBody>
                  <a:tcPr marL="60320" marR="60320" marT="84448" marB="8444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796613566"/>
                  </a:ext>
                </a:extLst>
              </a:tr>
            </a:tbl>
          </a:graphicData>
        </a:graphic>
      </p:graphicFrame>
    </p:spTree>
    <p:extLst>
      <p:ext uri="{BB962C8B-B14F-4D97-AF65-F5344CB8AC3E}">
        <p14:creationId xmlns:p14="http://schemas.microsoft.com/office/powerpoint/2010/main" val="349846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Lecture -1 </a:t>
            </a:r>
            <a:endParaRPr lang="en-US" b="1" dirty="0"/>
          </a:p>
        </p:txBody>
      </p:sp>
      <p:sp>
        <p:nvSpPr>
          <p:cNvPr id="3" name="Text Placeholder 2"/>
          <p:cNvSpPr>
            <a:spLocks noGrp="1"/>
          </p:cNvSpPr>
          <p:nvPr>
            <p:ph type="body" sz="quarter" idx="18"/>
          </p:nvPr>
        </p:nvSpPr>
        <p:spPr>
          <a:xfrm>
            <a:off x="748666" y="1003936"/>
            <a:ext cx="9538334" cy="518576"/>
          </a:xfrm>
        </p:spPr>
        <p:txBody>
          <a:bodyPr/>
          <a:lstStyle/>
          <a:p>
            <a:r>
              <a:rPr lang="en-TW" sz="3200" dirty="0"/>
              <a:t>Introduction to Network Layer </a:t>
            </a:r>
            <a:endParaRPr lang="en-US" dirty="0"/>
          </a:p>
        </p:txBody>
      </p:sp>
      <p:sp>
        <p:nvSpPr>
          <p:cNvPr id="4" name="Text Placeholder 3"/>
          <p:cNvSpPr>
            <a:spLocks noGrp="1"/>
          </p:cNvSpPr>
          <p:nvPr>
            <p:ph type="body" sz="quarter" idx="17"/>
          </p:nvPr>
        </p:nvSpPr>
        <p:spPr>
          <a:xfrm>
            <a:off x="1524000" y="2286000"/>
            <a:ext cx="5791200" cy="4343400"/>
          </a:xfrm>
        </p:spPr>
        <p:txBody>
          <a:bodyPr/>
          <a:lstStyle/>
          <a:p>
            <a:pPr>
              <a:lnSpc>
                <a:spcPct val="150000"/>
              </a:lnSpc>
              <a:spcBef>
                <a:spcPts val="0"/>
              </a:spcBef>
            </a:pPr>
            <a:r>
              <a:rPr lang="en-IN" b="1" dirty="0">
                <a:solidFill>
                  <a:srgbClr val="002060"/>
                </a:solidFill>
              </a:rPr>
              <a:t>Network layer</a:t>
            </a:r>
          </a:p>
          <a:p>
            <a:pPr>
              <a:lnSpc>
                <a:spcPct val="150000"/>
              </a:lnSpc>
              <a:spcBef>
                <a:spcPts val="0"/>
              </a:spcBef>
            </a:pPr>
            <a:r>
              <a:rPr lang="en-IN" b="1" dirty="0">
                <a:solidFill>
                  <a:srgbClr val="002060"/>
                </a:solidFill>
              </a:rPr>
              <a:t>Network Layer Function </a:t>
            </a:r>
          </a:p>
          <a:p>
            <a:pPr>
              <a:lnSpc>
                <a:spcPct val="150000"/>
              </a:lnSpc>
              <a:spcBef>
                <a:spcPts val="0"/>
              </a:spcBef>
            </a:pPr>
            <a:r>
              <a:rPr lang="en-IN" b="1" dirty="0">
                <a:solidFill>
                  <a:srgbClr val="002060"/>
                </a:solidFill>
              </a:rPr>
              <a:t>Routing</a:t>
            </a:r>
          </a:p>
          <a:p>
            <a:pPr>
              <a:lnSpc>
                <a:spcPct val="150000"/>
              </a:lnSpc>
              <a:spcBef>
                <a:spcPts val="0"/>
              </a:spcBef>
            </a:pPr>
            <a:r>
              <a:rPr lang="en-IN" b="1" dirty="0">
                <a:solidFill>
                  <a:srgbClr val="002060"/>
                </a:solidFill>
              </a:rPr>
              <a:t>Forwarding</a:t>
            </a:r>
          </a:p>
          <a:p>
            <a:pPr>
              <a:lnSpc>
                <a:spcPct val="150000"/>
              </a:lnSpc>
              <a:spcBef>
                <a:spcPts val="0"/>
              </a:spcBef>
            </a:pPr>
            <a:endParaRPr lang="en-IN" b="1" dirty="0">
              <a:solidFill>
                <a:srgbClr val="00206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59F80-AC72-2947-CA2F-D836ECA8EE3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7DB8EE4-E489-A7B8-D2BE-3D65BB563A09}"/>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br>
              <a:rPr lang="en-US"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1E6CBE66-7F80-7D9F-0603-54669C2FBEC6}"/>
              </a:ext>
            </a:extLst>
          </p:cNvPr>
          <p:cNvSpPr>
            <a:spLocks noGrp="1"/>
          </p:cNvSpPr>
          <p:nvPr>
            <p:ph type="body" sz="quarter" idx="17"/>
          </p:nvPr>
        </p:nvSpPr>
        <p:spPr>
          <a:xfrm>
            <a:off x="837282" y="1219200"/>
            <a:ext cx="13564518" cy="5448941"/>
          </a:xfrm>
        </p:spPr>
        <p:txBody>
          <a:bodyPr/>
          <a:lstStyle/>
          <a:p>
            <a:pPr marL="0" indent="0" algn="just">
              <a:buNone/>
            </a:pPr>
            <a:r>
              <a:rPr lang="en-US" altLang="ja-JP" dirty="0"/>
              <a:t>Routing is the process of establishing the routes that data packets must follow to reach the destination.</a:t>
            </a:r>
          </a:p>
          <a:p>
            <a:pPr marL="0" indent="0" algn="just">
              <a:buNone/>
            </a:pPr>
            <a:r>
              <a:rPr lang="en-US" altLang="ja-JP" dirty="0"/>
              <a:t> In this process, a routing table is created which contains information regarding routes that data packets follow. </a:t>
            </a:r>
          </a:p>
          <a:p>
            <a:pPr marL="0" indent="0" algn="just">
              <a:buNone/>
            </a:pPr>
            <a:r>
              <a:rPr lang="en-US" altLang="ja-JP" dirty="0"/>
              <a:t>Various routing algorithms are used for the purpose of deciding which route an incoming data packet needs to be transmitted on to reach the destination efficiently. </a:t>
            </a:r>
          </a:p>
          <a:p>
            <a:pPr marL="0" indent="0" fontAlgn="base">
              <a:buNone/>
            </a:pPr>
            <a:r>
              <a:rPr lang="en-IN" altLang="ja-JP" b="1" dirty="0">
                <a:solidFill>
                  <a:srgbClr val="FF0000"/>
                </a:solidFill>
              </a:rPr>
              <a:t>Classification of Routing Algorithms</a:t>
            </a:r>
          </a:p>
          <a:p>
            <a:pPr marL="0" indent="0" fontAlgn="base">
              <a:buNone/>
            </a:pPr>
            <a:r>
              <a:rPr lang="en-IN" altLang="ja-JP" dirty="0"/>
              <a:t>The routing algorithms can be classified as follows: </a:t>
            </a:r>
          </a:p>
          <a:p>
            <a:pPr fontAlgn="base"/>
            <a:r>
              <a:rPr lang="en-IN" altLang="ja-JP" u="sng" dirty="0">
                <a:hlinkClick r:id="rId2">
                  <a:extLst>
                    <a:ext uri="{A12FA001-AC4F-418D-AE19-62706E023703}">
                      <ahyp:hlinkClr xmlns:ahyp="http://schemas.microsoft.com/office/drawing/2018/hyperlinkcolor" val="tx"/>
                    </a:ext>
                  </a:extLst>
                </a:hlinkClick>
              </a:rPr>
              <a:t>Adaptive Algorithms</a:t>
            </a:r>
            <a:endParaRPr lang="en-IN" altLang="ja-JP" u="sng" dirty="0"/>
          </a:p>
          <a:p>
            <a:pPr fontAlgn="base"/>
            <a:r>
              <a:rPr lang="en-IN" altLang="ja-JP" u="sng" dirty="0">
                <a:hlinkClick r:id="rId2">
                  <a:extLst>
                    <a:ext uri="{A12FA001-AC4F-418D-AE19-62706E023703}">
                      <ahyp:hlinkClr xmlns:ahyp="http://schemas.microsoft.com/office/drawing/2018/hyperlinkcolor" val="tx"/>
                    </a:ext>
                  </a:extLst>
                </a:hlinkClick>
              </a:rPr>
              <a:t>Non-Adaptive Algorithms</a:t>
            </a:r>
            <a:endParaRPr lang="en-IN" altLang="ja-JP" u="sng" dirty="0"/>
          </a:p>
          <a:p>
            <a:pPr fontAlgn="base"/>
            <a:r>
              <a:rPr lang="en-IN" altLang="ja-JP" u="sng" dirty="0"/>
              <a:t>Hybrid Algorithms</a:t>
            </a:r>
            <a:br>
              <a:rPr lang="en-IN" dirty="0"/>
            </a:br>
            <a:endParaRPr lang="en-US" altLang="ja-JP" dirty="0"/>
          </a:p>
        </p:txBody>
      </p:sp>
    </p:spTree>
    <p:extLst>
      <p:ext uri="{BB962C8B-B14F-4D97-AF65-F5344CB8AC3E}">
        <p14:creationId xmlns:p14="http://schemas.microsoft.com/office/powerpoint/2010/main" val="390299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9C11-FA74-BEFD-2831-3C55A0D639D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1781B54-73C3-605F-FF9A-B00AE005A8EC}"/>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br>
              <a:rPr lang="en-IN" b="1" dirty="0"/>
            </a:br>
            <a:br>
              <a:rPr lang="en-US" b="1" dirty="0"/>
            </a:br>
            <a:br>
              <a:rPr lang="en-US" dirty="0"/>
            </a:br>
            <a:br>
              <a:rPr lang="en-IN" dirty="0"/>
            </a:br>
            <a:endParaRPr lang="en-US" b="1" dirty="0">
              <a:solidFill>
                <a:srgbClr val="FF0000"/>
              </a:solidFill>
            </a:endParaRPr>
          </a:p>
        </p:txBody>
      </p:sp>
      <p:pic>
        <p:nvPicPr>
          <p:cNvPr id="3" name="Picture 2">
            <a:extLst>
              <a:ext uri="{FF2B5EF4-FFF2-40B4-BE49-F238E27FC236}">
                <a16:creationId xmlns:a16="http://schemas.microsoft.com/office/drawing/2014/main" id="{E74604F4-EF88-0D99-81EB-C4BC5EABD7FF}"/>
              </a:ext>
            </a:extLst>
          </p:cNvPr>
          <p:cNvPicPr>
            <a:picLocks noChangeAspect="1"/>
          </p:cNvPicPr>
          <p:nvPr/>
        </p:nvPicPr>
        <p:blipFill>
          <a:blip r:embed="rId2"/>
          <a:stretch>
            <a:fillRect/>
          </a:stretch>
        </p:blipFill>
        <p:spPr>
          <a:xfrm>
            <a:off x="2552700" y="1733550"/>
            <a:ext cx="9525000" cy="4762500"/>
          </a:xfrm>
          <a:prstGeom prst="rect">
            <a:avLst/>
          </a:prstGeom>
        </p:spPr>
      </p:pic>
      <p:sp>
        <p:nvSpPr>
          <p:cNvPr id="6" name="Text Placeholder 5">
            <a:extLst>
              <a:ext uri="{FF2B5EF4-FFF2-40B4-BE49-F238E27FC236}">
                <a16:creationId xmlns:a16="http://schemas.microsoft.com/office/drawing/2014/main" id="{49F8FE19-4DEB-6B85-CC27-69AAE2DF0B5A}"/>
              </a:ext>
            </a:extLst>
          </p:cNvPr>
          <p:cNvSpPr>
            <a:spLocks noGrp="1"/>
          </p:cNvSpPr>
          <p:nvPr>
            <p:ph type="body" sz="quarter" idx="17"/>
          </p:nvPr>
        </p:nvSpPr>
        <p:spPr>
          <a:xfrm>
            <a:off x="837282" y="1219200"/>
            <a:ext cx="13944600" cy="5448941"/>
          </a:xfrm>
        </p:spPr>
        <p:txBody>
          <a:bodyPr/>
          <a:lstStyle/>
          <a:p>
            <a:pPr marL="0" indent="0">
              <a:buNone/>
            </a:pPr>
            <a:endParaRPr lang="en-US" altLang="ja-JP" dirty="0"/>
          </a:p>
        </p:txBody>
      </p:sp>
    </p:spTree>
    <p:extLst>
      <p:ext uri="{BB962C8B-B14F-4D97-AF65-F5344CB8AC3E}">
        <p14:creationId xmlns:p14="http://schemas.microsoft.com/office/powerpoint/2010/main" val="3026269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55F3C-AA35-D8CA-1BD6-49FA59FA1F2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2D93AC7-7C4E-6CB3-D6C8-68BE7C5D54FB}"/>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5E3E3A5B-60C3-F921-5F3C-C1588C8F7F03}"/>
              </a:ext>
            </a:extLst>
          </p:cNvPr>
          <p:cNvSpPr>
            <a:spLocks noGrp="1"/>
          </p:cNvSpPr>
          <p:nvPr>
            <p:ph type="body" sz="quarter" idx="17"/>
          </p:nvPr>
        </p:nvSpPr>
        <p:spPr>
          <a:xfrm>
            <a:off x="762000" y="609600"/>
            <a:ext cx="13944600" cy="5448941"/>
          </a:xfrm>
        </p:spPr>
        <p:txBody>
          <a:bodyPr/>
          <a:lstStyle/>
          <a:p>
            <a:pPr marL="0" indent="0" algn="just" fontAlgn="base">
              <a:buNone/>
            </a:pPr>
            <a:r>
              <a:rPr lang="en-US" altLang="ja-JP" b="1" dirty="0"/>
              <a:t>1. Adaptive Algorithms</a:t>
            </a:r>
          </a:p>
          <a:p>
            <a:pPr algn="just" fontAlgn="base"/>
            <a:r>
              <a:rPr lang="en-US" altLang="ja-JP" dirty="0"/>
              <a:t>These are the algorithms that change their </a:t>
            </a:r>
            <a:r>
              <a:rPr lang="en-US" altLang="ja-JP" u="sng" dirty="0">
                <a:hlinkClick r:id="rId2"/>
              </a:rPr>
              <a:t>routing</a:t>
            </a:r>
            <a:r>
              <a:rPr lang="en-US" altLang="ja-JP" dirty="0"/>
              <a:t> decisions whenever network topology or traffic load changes. The changes in routing decisions are reflected in the topology as well as the traffic of the network. Also known as </a:t>
            </a:r>
            <a:r>
              <a:rPr lang="en-US" altLang="ja-JP" u="sng" dirty="0">
                <a:hlinkClick r:id="rId3"/>
              </a:rPr>
              <a:t>dynamic routing</a:t>
            </a:r>
            <a:r>
              <a:rPr lang="en-US" altLang="ja-JP" u="sng" dirty="0"/>
              <a:t>.</a:t>
            </a:r>
          </a:p>
          <a:p>
            <a:pPr marL="0" indent="0" algn="just" fontAlgn="base">
              <a:buNone/>
            </a:pPr>
            <a:r>
              <a:rPr lang="en-US" altLang="ja-JP" dirty="0"/>
              <a:t>Further, these are classified as follows: </a:t>
            </a:r>
          </a:p>
          <a:p>
            <a:pPr algn="just" fontAlgn="base"/>
            <a:r>
              <a:rPr lang="en-US" altLang="ja-JP" b="1" dirty="0"/>
              <a:t>Isolated:</a:t>
            </a:r>
            <a:r>
              <a:rPr lang="en-US" altLang="ja-JP" dirty="0"/>
              <a:t> In this method each, node makes its routing decisions using the information it has without seeking information from other nodes. The sending nodes don't have information about the status of a particular link. The disadvantage is that packets may be sent through a congested network which may result in delay. Examples: Hot potato routing, and backward learning.</a:t>
            </a:r>
          </a:p>
          <a:p>
            <a:pPr marL="0" indent="0">
              <a:buNone/>
            </a:pPr>
            <a:endParaRPr lang="en-US" altLang="ja-JP" dirty="0"/>
          </a:p>
        </p:txBody>
      </p:sp>
    </p:spTree>
    <p:extLst>
      <p:ext uri="{BB962C8B-B14F-4D97-AF65-F5344CB8AC3E}">
        <p14:creationId xmlns:p14="http://schemas.microsoft.com/office/powerpoint/2010/main" val="67955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11959-534C-7529-BFCC-CD3E0D098BE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B232078-2F7D-5906-3B67-0927D539B722}"/>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49DE4441-5C87-7B71-6871-A9C0F94A349E}"/>
              </a:ext>
            </a:extLst>
          </p:cNvPr>
          <p:cNvSpPr>
            <a:spLocks noGrp="1"/>
          </p:cNvSpPr>
          <p:nvPr>
            <p:ph type="body" sz="quarter" idx="17"/>
          </p:nvPr>
        </p:nvSpPr>
        <p:spPr>
          <a:xfrm>
            <a:off x="837282" y="1219200"/>
            <a:ext cx="13944600" cy="5448941"/>
          </a:xfrm>
        </p:spPr>
        <p:txBody>
          <a:bodyPr/>
          <a:lstStyle/>
          <a:p>
            <a:pPr algn="just" fontAlgn="base"/>
            <a:r>
              <a:rPr lang="en-US" altLang="ja-JP" b="1" dirty="0"/>
              <a:t>Centralized:</a:t>
            </a:r>
            <a:r>
              <a:rPr lang="en-US" altLang="ja-JP" dirty="0"/>
              <a:t> In this method, a centralized node has entire information about the network and makes all the routing decisions. The advantage of this is only one node is required to keep the information of the entire network and the disadvantage is that if the central node goes down the entire network is done. The link state algorithm is referred to as a centralized algorithm since it is aware of the cost of each link in the network.</a:t>
            </a:r>
          </a:p>
          <a:p>
            <a:pPr algn="just" fontAlgn="base"/>
            <a:r>
              <a:rPr lang="en-US" altLang="ja-JP" b="1" dirty="0"/>
              <a:t>Distributed:</a:t>
            </a:r>
            <a:r>
              <a:rPr lang="en-US" altLang="ja-JP" dirty="0"/>
              <a:t> In this method, the node receives information from its neighbors and then takes the decision about routing the packets. A disadvantage is that the packet may be delayed if there is a change in between intervals in which it receives information and sends packets. It is also known as a decentralized algorithm as it computes the least-cost path between source and destination.</a:t>
            </a:r>
          </a:p>
          <a:p>
            <a:pPr marL="0" indent="0">
              <a:buNone/>
            </a:pPr>
            <a:endParaRPr lang="en-US" altLang="ja-JP" dirty="0"/>
          </a:p>
        </p:txBody>
      </p:sp>
    </p:spTree>
    <p:extLst>
      <p:ext uri="{BB962C8B-B14F-4D97-AF65-F5344CB8AC3E}">
        <p14:creationId xmlns:p14="http://schemas.microsoft.com/office/powerpoint/2010/main" val="2528296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72B33-B1F5-96DC-6CBA-06396B3941F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76047BA-F858-5568-56CB-3F92F933CDF9}"/>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4C9670CB-C25B-CC7E-8266-22805E34AC10}"/>
              </a:ext>
            </a:extLst>
          </p:cNvPr>
          <p:cNvSpPr>
            <a:spLocks noGrp="1"/>
          </p:cNvSpPr>
          <p:nvPr>
            <p:ph type="body" sz="quarter" idx="17"/>
          </p:nvPr>
        </p:nvSpPr>
        <p:spPr>
          <a:xfrm>
            <a:off x="703243" y="838200"/>
            <a:ext cx="13944600" cy="5448941"/>
          </a:xfrm>
        </p:spPr>
        <p:txBody>
          <a:bodyPr/>
          <a:lstStyle/>
          <a:p>
            <a:pPr marL="0" indent="0" fontAlgn="base">
              <a:buNone/>
            </a:pPr>
            <a:r>
              <a:rPr lang="en-US" altLang="ja-JP" b="1" dirty="0"/>
              <a:t>2. Non-Adaptive Algorithms</a:t>
            </a:r>
          </a:p>
          <a:p>
            <a:pPr fontAlgn="base"/>
            <a:r>
              <a:rPr lang="en-US" altLang="ja-JP" dirty="0"/>
              <a:t>These are the algorithms that do not change their routing decisions once they have been selected. This is also known as </a:t>
            </a:r>
            <a:r>
              <a:rPr lang="en-US" altLang="ja-JP" u="sng" dirty="0">
                <a:hlinkClick r:id="rId2"/>
              </a:rPr>
              <a:t>static routing</a:t>
            </a:r>
            <a:r>
              <a:rPr lang="en-US" altLang="ja-JP" dirty="0"/>
              <a:t>. </a:t>
            </a:r>
          </a:p>
          <a:p>
            <a:pPr marL="0" indent="0" fontAlgn="base">
              <a:buNone/>
            </a:pPr>
            <a:r>
              <a:rPr lang="en-US" altLang="ja-JP" dirty="0"/>
              <a:t>Further, these are classified as follows: </a:t>
            </a:r>
          </a:p>
          <a:p>
            <a:pPr fontAlgn="base"/>
            <a:r>
              <a:rPr lang="en-US" altLang="ja-JP" b="1" dirty="0"/>
              <a:t>Flooding:</a:t>
            </a:r>
            <a:r>
              <a:rPr lang="en-US" altLang="ja-JP" dirty="0"/>
              <a:t> This adapts the technique in which every incoming packet is sent on every outgoing line except from which it arrived. One problem with this is that packets may go in a loop and as a result of which a node may receive duplicate packets. </a:t>
            </a:r>
          </a:p>
          <a:p>
            <a:pPr fontAlgn="base"/>
            <a:r>
              <a:rPr lang="en-US" altLang="ja-JP" b="1" dirty="0"/>
              <a:t>Random walk:</a:t>
            </a:r>
            <a:r>
              <a:rPr lang="en-US" altLang="ja-JP" dirty="0"/>
              <a:t> In this method, packets are sent host by host or node by node to one of its neighbors randomly. </a:t>
            </a:r>
          </a:p>
          <a:p>
            <a:pPr marL="0" indent="0">
              <a:buNone/>
            </a:pPr>
            <a:endParaRPr lang="en-US" altLang="ja-JP" dirty="0"/>
          </a:p>
        </p:txBody>
      </p:sp>
    </p:spTree>
    <p:extLst>
      <p:ext uri="{BB962C8B-B14F-4D97-AF65-F5344CB8AC3E}">
        <p14:creationId xmlns:p14="http://schemas.microsoft.com/office/powerpoint/2010/main" val="3504719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881A5-C360-BC05-2F14-1B43032C5FC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D3B287-6645-F4DA-7EF0-F91D11BB637C}"/>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23BFA94C-5F37-3D72-81F3-1E9A3C1200BB}"/>
              </a:ext>
            </a:extLst>
          </p:cNvPr>
          <p:cNvSpPr>
            <a:spLocks noGrp="1"/>
          </p:cNvSpPr>
          <p:nvPr>
            <p:ph type="body" sz="quarter" idx="17"/>
          </p:nvPr>
        </p:nvSpPr>
        <p:spPr>
          <a:xfrm>
            <a:off x="837282" y="1219200"/>
            <a:ext cx="13944600" cy="5448941"/>
          </a:xfrm>
        </p:spPr>
        <p:txBody>
          <a:bodyPr/>
          <a:lstStyle/>
          <a:p>
            <a:pPr marL="0" indent="0" fontAlgn="base">
              <a:buNone/>
            </a:pPr>
            <a:r>
              <a:rPr lang="en-US" altLang="ja-JP" b="1" dirty="0"/>
              <a:t>3. Hybrid Algorithms</a:t>
            </a:r>
          </a:p>
          <a:p>
            <a:pPr fontAlgn="base"/>
            <a:r>
              <a:rPr lang="en-US" altLang="ja-JP" dirty="0"/>
              <a:t>As the name suggests, these algorithms are a combination of both adaptive and non-adaptive algorithms. In this approach, the network is divided into several regions, and each region uses a different algorithm. </a:t>
            </a:r>
            <a:br>
              <a:rPr lang="en-US" altLang="ja-JP" dirty="0"/>
            </a:br>
            <a:r>
              <a:rPr lang="en-US" altLang="ja-JP" dirty="0"/>
              <a:t>Further, these are classified as follows:</a:t>
            </a:r>
          </a:p>
          <a:p>
            <a:pPr fontAlgn="base"/>
            <a:r>
              <a:rPr lang="en-US" altLang="ja-JP" u="sng" dirty="0">
                <a:hlinkClick r:id="rId2"/>
              </a:rPr>
              <a:t>Link-state:</a:t>
            </a:r>
            <a:r>
              <a:rPr lang="en-US" altLang="ja-JP" dirty="0"/>
              <a:t> In this method, each router creates a detailed and complete map of the network which is then shared with all other routers. This allows for more accurate and efficient routing decisions to be made.</a:t>
            </a:r>
          </a:p>
          <a:p>
            <a:pPr fontAlgn="base"/>
            <a:r>
              <a:rPr lang="en-US" altLang="ja-JP" u="sng" dirty="0">
                <a:hlinkClick r:id="rId2"/>
              </a:rPr>
              <a:t>Distance vector:</a:t>
            </a:r>
            <a:r>
              <a:rPr lang="en-US" altLang="ja-JP" dirty="0"/>
              <a:t> In this method, each router maintains a table that contains information about the distance and direction to every other node in the network. This table is then shared with other routers in the network. The disadvantage of this method is that it may lead to routing loops.</a:t>
            </a:r>
          </a:p>
          <a:p>
            <a:pPr marL="0" indent="0">
              <a:buNone/>
            </a:pPr>
            <a:endParaRPr lang="en-US" altLang="ja-JP" dirty="0"/>
          </a:p>
        </p:txBody>
      </p:sp>
    </p:spTree>
    <p:extLst>
      <p:ext uri="{BB962C8B-B14F-4D97-AF65-F5344CB8AC3E}">
        <p14:creationId xmlns:p14="http://schemas.microsoft.com/office/powerpoint/2010/main" val="3037155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9ACA3-1978-72CB-AC7B-CE01615AA45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61592A8-27F8-5565-E3E1-4B62BD6F3306}"/>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IN" altLang="ja-JP" b="1" dirty="0">
                <a:solidFill>
                  <a:srgbClr val="FF0000"/>
                </a:solidFill>
              </a:rPr>
              <a:t>Optimality Principle</a:t>
            </a:r>
            <a:br>
              <a:rPr lang="en-IN" altLang="ja-JP"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71FC9929-C7D7-EDCE-7034-91DA476F3E10}"/>
              </a:ext>
            </a:extLst>
          </p:cNvPr>
          <p:cNvSpPr>
            <a:spLocks noGrp="1"/>
          </p:cNvSpPr>
          <p:nvPr>
            <p:ph type="body" sz="quarter" idx="17"/>
          </p:nvPr>
        </p:nvSpPr>
        <p:spPr>
          <a:xfrm>
            <a:off x="837282" y="1219200"/>
            <a:ext cx="13944600" cy="5448941"/>
          </a:xfrm>
        </p:spPr>
        <p:txBody>
          <a:bodyPr/>
          <a:lstStyle/>
          <a:p>
            <a:pPr marL="0" indent="0">
              <a:buNone/>
            </a:pPr>
            <a:r>
              <a:rPr lang="en-IN" altLang="ja-JP" b="1" dirty="0"/>
              <a:t>Optimality Principle</a:t>
            </a:r>
          </a:p>
          <a:p>
            <a:r>
              <a:rPr lang="en-US" altLang="ja-JP" dirty="0"/>
              <a:t>The purpose of a routing algorithm at a router is to decide which output line an incoming packet should go. The optimal path from a particular router to another may be the least cost path, the least distance path, the least time path, the least hops path or a combination of any of the above.</a:t>
            </a:r>
          </a:p>
          <a:p>
            <a:r>
              <a:rPr lang="en-US" altLang="ja-JP" dirty="0"/>
              <a:t>The optimality principle can be logically proved as follows</a:t>
            </a:r>
          </a:p>
          <a:p>
            <a:r>
              <a:rPr lang="en-US" altLang="ja-JP" dirty="0"/>
              <a:t>If a better route could be found between router J and router K, the path from router I to router K via J would be updated via this route. Thus, the optimal path from J to K will again lie on the optimal path from I to K.</a:t>
            </a:r>
          </a:p>
          <a:p>
            <a:pPr marL="0" indent="0">
              <a:buNone/>
            </a:pPr>
            <a:endParaRPr lang="en-US" altLang="ja-JP" dirty="0"/>
          </a:p>
        </p:txBody>
      </p:sp>
    </p:spTree>
    <p:extLst>
      <p:ext uri="{BB962C8B-B14F-4D97-AF65-F5344CB8AC3E}">
        <p14:creationId xmlns:p14="http://schemas.microsoft.com/office/powerpoint/2010/main" val="275258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67FED-4797-DE5F-C36D-08B64DCA01C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ECC04CF-7C7A-3956-953B-8564A1139573}"/>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IN" altLang="ja-JP" b="1" dirty="0">
                <a:solidFill>
                  <a:srgbClr val="FF0000"/>
                </a:solidFill>
              </a:rPr>
              <a:t>Optimality Principle</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C6E4D509-BAD9-105E-6598-F0FF43449F5C}"/>
              </a:ext>
            </a:extLst>
          </p:cNvPr>
          <p:cNvSpPr>
            <a:spLocks noGrp="1"/>
          </p:cNvSpPr>
          <p:nvPr>
            <p:ph type="body" sz="quarter" idx="17"/>
          </p:nvPr>
        </p:nvSpPr>
        <p:spPr>
          <a:xfrm>
            <a:off x="821685" y="591448"/>
            <a:ext cx="13960196" cy="5714743"/>
          </a:xfrm>
        </p:spPr>
        <p:txBody>
          <a:bodyPr/>
          <a:lstStyle/>
          <a:p>
            <a:pPr marL="0" indent="0">
              <a:buNone/>
            </a:pPr>
            <a:r>
              <a:rPr lang="en-IN" altLang="ja-JP" dirty="0"/>
              <a:t>Example</a:t>
            </a:r>
          </a:p>
          <a:p>
            <a:r>
              <a:rPr lang="en-IN" altLang="ja-JP" dirty="0"/>
              <a:t>Consider a network of routers, {G, H, I, J, K, L, M, N} as shown in the figure. Let the optimal route from I to K be as shown via the green path, i.e. via the route I-G-J-L-K. According to the optimality principle, the optimal path from J to K with be along the same route, i.e. J-L-K.</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p:txBody>
      </p:sp>
      <p:pic>
        <p:nvPicPr>
          <p:cNvPr id="1033" name="Picture 9" descr="computer routers">
            <a:extLst>
              <a:ext uri="{FF2B5EF4-FFF2-40B4-BE49-F238E27FC236}">
                <a16:creationId xmlns:a16="http://schemas.microsoft.com/office/drawing/2014/main" id="{88AB4C6D-EEBB-D3E9-D033-6A7B0441E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971800"/>
            <a:ext cx="9761498"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3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1702C-2086-48BD-683D-C79AFB1ACE4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CF47018-6BD8-5CF6-56AC-76EDE2841DC3}"/>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IN" altLang="ja-JP" b="1" dirty="0">
                <a:solidFill>
                  <a:srgbClr val="FF0000"/>
                </a:solidFill>
              </a:rPr>
              <a:t>Optimality Principle</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72C1FD77-D468-E4F4-E502-173BECA07593}"/>
              </a:ext>
            </a:extLst>
          </p:cNvPr>
          <p:cNvSpPr>
            <a:spLocks noGrp="1"/>
          </p:cNvSpPr>
          <p:nvPr>
            <p:ph type="body" sz="quarter" idx="17"/>
          </p:nvPr>
        </p:nvSpPr>
        <p:spPr>
          <a:xfrm>
            <a:off x="1162508" y="1219200"/>
            <a:ext cx="12971154" cy="12212042"/>
          </a:xfrm>
        </p:spPr>
        <p:txBody>
          <a:bodyPr/>
          <a:lstStyle/>
          <a:p>
            <a:r>
              <a:rPr lang="en-US" altLang="ja-JP" dirty="0"/>
              <a:t>Now, suppose we find a better route from J to K is found, say along J-M-N-K. Consequently, we will also need to update the optimal route from I to K as I-GJ- M-N-K, since the previous route ceases to be optimal in this situation. This new optimal path is shown line orange lines in the following figure</a:t>
            </a:r>
          </a:p>
          <a:p>
            <a:pPr marL="0" indent="0">
              <a:buNone/>
            </a:pPr>
            <a:endParaRPr lang="en-US" altLang="ja-JP" dirty="0"/>
          </a:p>
          <a:p>
            <a:pPr marL="0" indent="0">
              <a:buNone/>
            </a:pPr>
            <a:endParaRPr lang="en-US" altLang="ja-JP" dirty="0"/>
          </a:p>
          <a:p>
            <a:pPr marL="0" indent="0">
              <a:buNone/>
            </a:pPr>
            <a:endParaRPr lang="en-US" altLang="ja-JP" dirty="0"/>
          </a:p>
        </p:txBody>
      </p:sp>
      <p:pic>
        <p:nvPicPr>
          <p:cNvPr id="2050" name="Picture 2" descr="computer routers (1)">
            <a:extLst>
              <a:ext uri="{FF2B5EF4-FFF2-40B4-BE49-F238E27FC236}">
                <a16:creationId xmlns:a16="http://schemas.microsoft.com/office/drawing/2014/main" id="{321FAE81-D126-DD33-486C-517BB9F3B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305174"/>
            <a:ext cx="4748605" cy="362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518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92BB6-A86C-3A31-3ECA-C6ACFD19BA9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39CABA8-6900-F939-506E-9473CBB633B3}"/>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Algorithms-Shortest Path Algorithm </a:t>
            </a:r>
            <a:br>
              <a:rPr lang="en-IN"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E328D35C-6B79-012B-02FA-51E912455285}"/>
              </a:ext>
            </a:extLst>
          </p:cNvPr>
          <p:cNvSpPr>
            <a:spLocks noGrp="1"/>
          </p:cNvSpPr>
          <p:nvPr>
            <p:ph type="body" sz="quarter" idx="17"/>
          </p:nvPr>
        </p:nvSpPr>
        <p:spPr>
          <a:xfrm>
            <a:off x="973446" y="762000"/>
            <a:ext cx="12971154" cy="12212042"/>
          </a:xfrm>
        </p:spPr>
        <p:txBody>
          <a:bodyPr/>
          <a:lstStyle/>
          <a:p>
            <a:pPr marL="0" indent="0" algn="just">
              <a:buNone/>
            </a:pPr>
            <a:r>
              <a:rPr lang="en-US" altLang="ja-JP" dirty="0"/>
              <a:t>In between sending and receiving data packets from the sender to the receiver, it will go through many routers and subnets. So as a part of increasing the efficiency in routing the data packets and decreasing the traffic, we must find the shortest path.</a:t>
            </a:r>
          </a:p>
          <a:p>
            <a:pPr marL="0" indent="0" algn="just" fontAlgn="base">
              <a:buNone/>
            </a:pPr>
            <a:r>
              <a:rPr lang="en-US" altLang="ja-JP" b="1" dirty="0">
                <a:solidFill>
                  <a:srgbClr val="FF0000"/>
                </a:solidFill>
              </a:rPr>
              <a:t>What is Shortest Path Routing?</a:t>
            </a:r>
          </a:p>
          <a:p>
            <a:pPr algn="just" fontAlgn="base"/>
            <a:r>
              <a:rPr lang="en-US" altLang="ja-JP" dirty="0"/>
              <a:t>It refers to the algorithms that help to find the shortest path between a sender and receiver for routing the data packets through the network in terms of shortest distance</a:t>
            </a:r>
            <a:r>
              <a:rPr lang="en-US" altLang="ja-JP" u="sng" dirty="0"/>
              <a:t>, </a:t>
            </a:r>
            <a:r>
              <a:rPr lang="en-US" altLang="ja-JP" dirty="0"/>
              <a:t>minimum cost, and minimum time.</a:t>
            </a:r>
          </a:p>
          <a:p>
            <a:pPr algn="just" fontAlgn="base"/>
            <a:r>
              <a:rPr lang="en-US" altLang="ja-JP" dirty="0"/>
              <a:t>It is mainly for building a graph or subnet containing routers as nodes and edges as communication lines connecting the nodes.</a:t>
            </a:r>
          </a:p>
          <a:p>
            <a:pPr algn="just" fontAlgn="base"/>
            <a:r>
              <a:rPr lang="en-US" altLang="ja-JP" dirty="0"/>
              <a:t>Hop count is one of the parameters that is used to measure the distance.</a:t>
            </a:r>
          </a:p>
          <a:p>
            <a:pPr algn="just" fontAlgn="base"/>
            <a:r>
              <a:rPr lang="en-US" altLang="ja-JP" b="1" dirty="0"/>
              <a:t>Hop count</a:t>
            </a:r>
            <a:r>
              <a:rPr lang="en-US" altLang="ja-JP" dirty="0"/>
              <a:t>: It is the number that indicates how many</a:t>
            </a:r>
            <a:r>
              <a:rPr lang="en-US" altLang="ja-JP" u="sng" dirty="0"/>
              <a:t> </a:t>
            </a:r>
            <a:r>
              <a:rPr lang="en-US" altLang="ja-JP" dirty="0"/>
              <a:t>routers</a:t>
            </a:r>
            <a:r>
              <a:rPr lang="en-US" altLang="ja-JP" u="sng" dirty="0"/>
              <a:t> </a:t>
            </a:r>
            <a:r>
              <a:rPr lang="en-US" altLang="ja-JP" dirty="0"/>
              <a:t>are covered. If the hop count is 6, there are 6 routers/nodes and the edges connecting them.</a:t>
            </a:r>
          </a:p>
        </p:txBody>
      </p:sp>
    </p:spTree>
    <p:extLst>
      <p:ext uri="{BB962C8B-B14F-4D97-AF65-F5344CB8AC3E}">
        <p14:creationId xmlns:p14="http://schemas.microsoft.com/office/powerpoint/2010/main" val="2346785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3B294-719F-164C-98BF-4B23270E2965}"/>
              </a:ext>
            </a:extLst>
          </p:cNvPr>
          <p:cNvSpPr>
            <a:spLocks noGrp="1"/>
          </p:cNvSpPr>
          <p:nvPr>
            <p:ph type="title"/>
          </p:nvPr>
        </p:nvSpPr>
        <p:spPr/>
        <p:txBody>
          <a:bodyPr/>
          <a:lstStyle/>
          <a:p>
            <a:r>
              <a:rPr lang="en-TW" b="1" dirty="0"/>
              <a:t>What is Network layer?</a:t>
            </a:r>
          </a:p>
        </p:txBody>
      </p:sp>
      <p:sp>
        <p:nvSpPr>
          <p:cNvPr id="3" name="Text Placeholder 2">
            <a:extLst>
              <a:ext uri="{FF2B5EF4-FFF2-40B4-BE49-F238E27FC236}">
                <a16:creationId xmlns:a16="http://schemas.microsoft.com/office/drawing/2014/main" id="{A8CEEE2A-CDE0-A041-8CD3-4E304A24F7F8}"/>
              </a:ext>
            </a:extLst>
          </p:cNvPr>
          <p:cNvSpPr>
            <a:spLocks noGrp="1"/>
          </p:cNvSpPr>
          <p:nvPr>
            <p:ph type="body" sz="quarter" idx="18"/>
          </p:nvPr>
        </p:nvSpPr>
        <p:spPr/>
        <p:txBody>
          <a:bodyPr/>
          <a:lstStyle/>
          <a:p>
            <a:r>
              <a:rPr lang="en-TW" dirty="0"/>
              <a:t>Definition</a:t>
            </a:r>
          </a:p>
        </p:txBody>
      </p:sp>
      <p:sp>
        <p:nvSpPr>
          <p:cNvPr id="4" name="Text Placeholder 3">
            <a:extLst>
              <a:ext uri="{FF2B5EF4-FFF2-40B4-BE49-F238E27FC236}">
                <a16:creationId xmlns:a16="http://schemas.microsoft.com/office/drawing/2014/main" id="{FEA96E62-00BE-CF4D-8751-E1BA3C2AEB65}"/>
              </a:ext>
            </a:extLst>
          </p:cNvPr>
          <p:cNvSpPr>
            <a:spLocks noGrp="1"/>
          </p:cNvSpPr>
          <p:nvPr>
            <p:ph type="body" sz="quarter" idx="17"/>
          </p:nvPr>
        </p:nvSpPr>
        <p:spPr>
          <a:xfrm>
            <a:off x="1372440" y="1752600"/>
            <a:ext cx="12267360" cy="4419600"/>
          </a:xfrm>
        </p:spPr>
        <p:txBody>
          <a:bodyPr/>
          <a:lstStyle/>
          <a:p>
            <a:pPr marL="0" indent="0" algn="just">
              <a:lnSpc>
                <a:spcPct val="150000"/>
              </a:lnSpc>
              <a:buNone/>
            </a:pPr>
            <a:r>
              <a:rPr lang="en-US" dirty="0"/>
              <a:t>The </a:t>
            </a:r>
            <a:r>
              <a:rPr lang="en-US" b="1" dirty="0"/>
              <a:t>network layer</a:t>
            </a:r>
            <a:r>
              <a:rPr lang="en-US" dirty="0"/>
              <a:t> is the </a:t>
            </a:r>
            <a:r>
              <a:rPr lang="en-US" b="1" dirty="0"/>
              <a:t>third layer</a:t>
            </a:r>
            <a:r>
              <a:rPr lang="en-US" dirty="0"/>
              <a:t> in the OSI (Open Systems Interconnection) model, responsible for </a:t>
            </a:r>
            <a:r>
              <a:rPr lang="en-US" b="1" dirty="0"/>
              <a:t>delivering data across different networks</a:t>
            </a:r>
            <a:r>
              <a:rPr lang="en-US" dirty="0"/>
              <a:t>. Its main job is to move packets from the </a:t>
            </a:r>
            <a:r>
              <a:rPr lang="en-US" b="1" dirty="0"/>
              <a:t>source</a:t>
            </a:r>
            <a:r>
              <a:rPr lang="en-US" dirty="0"/>
              <a:t> to the </a:t>
            </a:r>
            <a:r>
              <a:rPr lang="en-US" b="1" dirty="0"/>
              <a:t>destination</a:t>
            </a:r>
            <a:r>
              <a:rPr lang="en-US" dirty="0"/>
              <a:t>, even if they are in </a:t>
            </a:r>
            <a:r>
              <a:rPr lang="en-US" b="1" dirty="0"/>
              <a:t>different networks</a:t>
            </a:r>
            <a:r>
              <a:rPr lang="en-US" dirty="0"/>
              <a:t>.</a:t>
            </a:r>
            <a:endParaRPr lang="en-TW" dirty="0"/>
          </a:p>
          <a:p>
            <a:pPr marL="0" indent="0">
              <a:buNone/>
            </a:pPr>
            <a:endParaRPr lang="en-TW" dirty="0"/>
          </a:p>
        </p:txBody>
      </p:sp>
      <mc:AlternateContent xmlns:mc="http://schemas.openxmlformats.org/markup-compatibility/2006" xmlns:p14="http://schemas.microsoft.com/office/powerpoint/2010/main">
        <mc:Choice Requires="p14">
          <p:contentPart p14:bwMode="auto" r:id="rId2">
            <p14:nvContentPartPr>
              <p14:cNvPr id="196" name="Ink 195">
                <a:extLst>
                  <a:ext uri="{FF2B5EF4-FFF2-40B4-BE49-F238E27FC236}">
                    <a16:creationId xmlns:a16="http://schemas.microsoft.com/office/drawing/2014/main" id="{2E08DACE-2203-CA4A-A789-3C1A1214A6E0}"/>
                  </a:ext>
                </a:extLst>
              </p14:cNvPr>
              <p14:cNvContentPartPr/>
              <p14:nvPr/>
            </p14:nvContentPartPr>
            <p14:xfrm>
              <a:off x="6490255" y="7339985"/>
              <a:ext cx="77040" cy="16920"/>
            </p14:xfrm>
          </p:contentPart>
        </mc:Choice>
        <mc:Fallback xmlns="">
          <p:pic>
            <p:nvPicPr>
              <p:cNvPr id="196" name="Ink 195">
                <a:extLst>
                  <a:ext uri="{FF2B5EF4-FFF2-40B4-BE49-F238E27FC236}">
                    <a16:creationId xmlns:a16="http://schemas.microsoft.com/office/drawing/2014/main" id="{2E08DACE-2203-CA4A-A789-3C1A1214A6E0}"/>
                  </a:ext>
                </a:extLst>
              </p:cNvPr>
              <p:cNvPicPr/>
              <p:nvPr/>
            </p:nvPicPr>
            <p:blipFill>
              <a:blip r:embed="rId304"/>
              <a:stretch>
                <a:fillRect/>
              </a:stretch>
            </p:blipFill>
            <p:spPr>
              <a:xfrm>
                <a:off x="6474775" y="7324505"/>
                <a:ext cx="107640" cy="47520"/>
              </a:xfrm>
              <a:prstGeom prst="rect">
                <a:avLst/>
              </a:prstGeom>
            </p:spPr>
          </p:pic>
        </mc:Fallback>
      </mc:AlternateContent>
    </p:spTree>
    <p:extLst>
      <p:ext uri="{BB962C8B-B14F-4D97-AF65-F5344CB8AC3E}">
        <p14:creationId xmlns:p14="http://schemas.microsoft.com/office/powerpoint/2010/main" val="38940408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3482F-745C-013A-7A36-87E58FA2CA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6B4BB31-A3B8-42A0-2F28-F9F7C17A4731}"/>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4AEA4E0A-26E7-89A7-2221-E2DDA09F7A42}"/>
              </a:ext>
            </a:extLst>
          </p:cNvPr>
          <p:cNvSpPr>
            <a:spLocks noGrp="1"/>
          </p:cNvSpPr>
          <p:nvPr>
            <p:ph type="body" sz="quarter" idx="17"/>
          </p:nvPr>
        </p:nvSpPr>
        <p:spPr>
          <a:xfrm>
            <a:off x="717932" y="609600"/>
            <a:ext cx="13912467" cy="12212042"/>
          </a:xfrm>
        </p:spPr>
        <p:txBody>
          <a:bodyPr/>
          <a:lstStyle/>
          <a:p>
            <a:pPr algn="just" fontAlgn="base"/>
            <a:r>
              <a:rPr lang="en-US" altLang="ja-JP" dirty="0"/>
              <a:t>The Dijkstra’s Algorithm  is used to find the minimum distance between a node and all other nodes in a given graph. Here we can consider node as a router and graph as a network. It uses weight of edge .ie, distance between the nodes to find a minimum distance route.</a:t>
            </a:r>
          </a:p>
          <a:p>
            <a:pPr marL="0" indent="0" algn="just" fontAlgn="base">
              <a:buNone/>
            </a:pPr>
            <a:r>
              <a:rPr lang="en-US" altLang="ja-JP" b="1" dirty="0"/>
              <a:t>Algorithm:</a:t>
            </a:r>
          </a:p>
          <a:p>
            <a:pPr marL="0" indent="0" algn="just" fontAlgn="base">
              <a:buNone/>
            </a:pPr>
            <a:r>
              <a:rPr lang="en-US" altLang="ja-JP" dirty="0"/>
              <a:t>1: Mark the source node current distance as 0 and all others as infinity.</a:t>
            </a:r>
          </a:p>
          <a:p>
            <a:pPr marL="0" indent="0" algn="just" fontAlgn="base">
              <a:buNone/>
            </a:pPr>
            <a:r>
              <a:rPr lang="en-US" altLang="ja-JP" dirty="0"/>
              <a:t>2: Set the node with the smallest current distance among the non-visited nodes as the current node.</a:t>
            </a:r>
          </a:p>
          <a:p>
            <a:pPr marL="0" indent="0" algn="just" fontAlgn="base">
              <a:buNone/>
            </a:pPr>
            <a:r>
              <a:rPr lang="en-US" altLang="ja-JP" dirty="0"/>
              <a:t>3: For each neighbor, N, of the current </a:t>
            </a:r>
            <a:r>
              <a:rPr lang="en-US" altLang="ja-JP" dirty="0" err="1"/>
              <a:t>node:Calculate</a:t>
            </a:r>
            <a:r>
              <a:rPr lang="en-US" altLang="ja-JP" dirty="0"/>
              <a:t> the potential new distance by adding the current distance of the current node with the weight of the edge connecting the current node to </a:t>
            </a:r>
            <a:r>
              <a:rPr lang="en-US" altLang="ja-JP" dirty="0" err="1"/>
              <a:t>N.If</a:t>
            </a:r>
            <a:r>
              <a:rPr lang="en-US" altLang="ja-JP" dirty="0"/>
              <a:t> the potential new distance is smaller than the current distance of node N, update N's current distance with the new distance.</a:t>
            </a:r>
          </a:p>
          <a:p>
            <a:pPr marL="0" indent="0" algn="just" fontAlgn="base">
              <a:buNone/>
            </a:pPr>
            <a:r>
              <a:rPr lang="en-US" altLang="ja-JP" dirty="0"/>
              <a:t>4: Make the current node as visited node.</a:t>
            </a:r>
          </a:p>
          <a:p>
            <a:pPr marL="0" indent="0" algn="just" fontAlgn="base">
              <a:buNone/>
            </a:pPr>
            <a:r>
              <a:rPr lang="en-US" altLang="ja-JP" dirty="0"/>
              <a:t>5: If we find any unvisited node, go to step 2 to find the next node which has the smallest current distance and continue this process.</a:t>
            </a:r>
          </a:p>
          <a:p>
            <a:pPr marL="0" indent="0">
              <a:buNone/>
            </a:pPr>
            <a:endParaRPr lang="en-US" altLang="ja-JP" dirty="0"/>
          </a:p>
        </p:txBody>
      </p:sp>
    </p:spTree>
    <p:extLst>
      <p:ext uri="{BB962C8B-B14F-4D97-AF65-F5344CB8AC3E}">
        <p14:creationId xmlns:p14="http://schemas.microsoft.com/office/powerpoint/2010/main" val="284813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DFAE2-6CC1-0EED-69FE-AF99CD7CD0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E42146C-2DD3-F8DE-7767-2A7FA83BC0F0}"/>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34BACCD0-F3AA-6007-5D2B-D76BFC1ED285}"/>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3" name="Picture 2">
            <a:extLst>
              <a:ext uri="{FF2B5EF4-FFF2-40B4-BE49-F238E27FC236}">
                <a16:creationId xmlns:a16="http://schemas.microsoft.com/office/drawing/2014/main" id="{23D56310-D0DB-3FB0-D596-EDE5C33F40EF}"/>
              </a:ext>
            </a:extLst>
          </p:cNvPr>
          <p:cNvPicPr>
            <a:picLocks noChangeAspect="1"/>
          </p:cNvPicPr>
          <p:nvPr/>
        </p:nvPicPr>
        <p:blipFill>
          <a:blip r:embed="rId2"/>
          <a:stretch>
            <a:fillRect/>
          </a:stretch>
        </p:blipFill>
        <p:spPr>
          <a:xfrm>
            <a:off x="1049646" y="768973"/>
            <a:ext cx="12971154" cy="6556248"/>
          </a:xfrm>
          <a:prstGeom prst="rect">
            <a:avLst/>
          </a:prstGeom>
        </p:spPr>
      </p:pic>
    </p:spTree>
    <p:extLst>
      <p:ext uri="{BB962C8B-B14F-4D97-AF65-F5344CB8AC3E}">
        <p14:creationId xmlns:p14="http://schemas.microsoft.com/office/powerpoint/2010/main" val="599573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B69A6-7B83-0905-3501-868A6771D1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FD7B5B1-2A1E-E65E-D021-5C38B098E255}"/>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5C28FCD0-268A-4FDB-975E-59C3F3C221B4}"/>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4" name="Picture 3">
            <a:extLst>
              <a:ext uri="{FF2B5EF4-FFF2-40B4-BE49-F238E27FC236}">
                <a16:creationId xmlns:a16="http://schemas.microsoft.com/office/drawing/2014/main" id="{1FDCEDA1-9272-AF7B-EEA2-BFA22F2554BD}"/>
              </a:ext>
            </a:extLst>
          </p:cNvPr>
          <p:cNvPicPr>
            <a:picLocks noChangeAspect="1"/>
          </p:cNvPicPr>
          <p:nvPr/>
        </p:nvPicPr>
        <p:blipFill>
          <a:blip r:embed="rId2"/>
          <a:stretch>
            <a:fillRect/>
          </a:stretch>
        </p:blipFill>
        <p:spPr>
          <a:xfrm>
            <a:off x="838200" y="836676"/>
            <a:ext cx="13106400" cy="6556248"/>
          </a:xfrm>
          <a:prstGeom prst="rect">
            <a:avLst/>
          </a:prstGeom>
        </p:spPr>
      </p:pic>
    </p:spTree>
    <p:extLst>
      <p:ext uri="{BB962C8B-B14F-4D97-AF65-F5344CB8AC3E}">
        <p14:creationId xmlns:p14="http://schemas.microsoft.com/office/powerpoint/2010/main" val="1243842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DDB71-090B-C569-A113-EE5909A1451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C8D3F42-71B6-7967-B790-88F028362407}"/>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4BA58B4A-8135-D236-10BB-A2B63FD5695E}"/>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3" name="Picture 2">
            <a:extLst>
              <a:ext uri="{FF2B5EF4-FFF2-40B4-BE49-F238E27FC236}">
                <a16:creationId xmlns:a16="http://schemas.microsoft.com/office/drawing/2014/main" id="{7F7B10EC-216E-CA6E-7BE6-DBCB6DD4E202}"/>
              </a:ext>
            </a:extLst>
          </p:cNvPr>
          <p:cNvPicPr>
            <a:picLocks noChangeAspect="1"/>
          </p:cNvPicPr>
          <p:nvPr/>
        </p:nvPicPr>
        <p:blipFill>
          <a:blip r:embed="rId2"/>
          <a:stretch>
            <a:fillRect/>
          </a:stretch>
        </p:blipFill>
        <p:spPr>
          <a:xfrm>
            <a:off x="838200" y="836676"/>
            <a:ext cx="13563600" cy="6556248"/>
          </a:xfrm>
          <a:prstGeom prst="rect">
            <a:avLst/>
          </a:prstGeom>
        </p:spPr>
      </p:pic>
    </p:spTree>
    <p:extLst>
      <p:ext uri="{BB962C8B-B14F-4D97-AF65-F5344CB8AC3E}">
        <p14:creationId xmlns:p14="http://schemas.microsoft.com/office/powerpoint/2010/main" val="2637915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FF98E-9DC6-03DB-2F05-C7803E8A0C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7C590F-396F-8CDB-BF35-6C6F66DB9B58}"/>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7EE49236-28C5-D897-0BF4-9A529DD5CA46}"/>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3" name="Picture 2">
            <a:extLst>
              <a:ext uri="{FF2B5EF4-FFF2-40B4-BE49-F238E27FC236}">
                <a16:creationId xmlns:a16="http://schemas.microsoft.com/office/drawing/2014/main" id="{3478DFE1-F284-C9F6-F04E-E69F8B088E82}"/>
              </a:ext>
            </a:extLst>
          </p:cNvPr>
          <p:cNvPicPr>
            <a:picLocks noChangeAspect="1"/>
          </p:cNvPicPr>
          <p:nvPr/>
        </p:nvPicPr>
        <p:blipFill>
          <a:blip r:embed="rId2"/>
          <a:stretch>
            <a:fillRect/>
          </a:stretch>
        </p:blipFill>
        <p:spPr>
          <a:xfrm>
            <a:off x="990600" y="836676"/>
            <a:ext cx="12971154" cy="6556248"/>
          </a:xfrm>
          <a:prstGeom prst="rect">
            <a:avLst/>
          </a:prstGeom>
        </p:spPr>
      </p:pic>
    </p:spTree>
    <p:extLst>
      <p:ext uri="{BB962C8B-B14F-4D97-AF65-F5344CB8AC3E}">
        <p14:creationId xmlns:p14="http://schemas.microsoft.com/office/powerpoint/2010/main" val="376594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C0A58-D776-97ED-A704-B9F17280C4B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6A0848B-9E31-1107-98BE-6DB33475317A}"/>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3F3A0039-AE1C-1BCD-DF86-8DF42889D26A}"/>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3" name="Picture 2">
            <a:extLst>
              <a:ext uri="{FF2B5EF4-FFF2-40B4-BE49-F238E27FC236}">
                <a16:creationId xmlns:a16="http://schemas.microsoft.com/office/drawing/2014/main" id="{21D5C897-A1AF-8249-844E-87C9FE7FBB23}"/>
              </a:ext>
            </a:extLst>
          </p:cNvPr>
          <p:cNvPicPr>
            <a:picLocks noChangeAspect="1"/>
          </p:cNvPicPr>
          <p:nvPr/>
        </p:nvPicPr>
        <p:blipFill>
          <a:blip r:embed="rId2"/>
          <a:stretch>
            <a:fillRect/>
          </a:stretch>
        </p:blipFill>
        <p:spPr>
          <a:xfrm>
            <a:off x="990600" y="836676"/>
            <a:ext cx="12801600" cy="6556248"/>
          </a:xfrm>
          <a:prstGeom prst="rect">
            <a:avLst/>
          </a:prstGeom>
        </p:spPr>
      </p:pic>
    </p:spTree>
    <p:extLst>
      <p:ext uri="{BB962C8B-B14F-4D97-AF65-F5344CB8AC3E}">
        <p14:creationId xmlns:p14="http://schemas.microsoft.com/office/powerpoint/2010/main" val="4122140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2C5F3-8C14-9159-4BDB-E9FE4A11B0E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2E33EAB-72D1-471F-E70F-2ECD4DDD23DC}"/>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7C8F2A2E-D9CE-4687-4E97-E8E440B17A9D}"/>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3" name="Picture 2">
            <a:extLst>
              <a:ext uri="{FF2B5EF4-FFF2-40B4-BE49-F238E27FC236}">
                <a16:creationId xmlns:a16="http://schemas.microsoft.com/office/drawing/2014/main" id="{22FFD895-4943-CCD6-D30D-21CBA03B3B61}"/>
              </a:ext>
            </a:extLst>
          </p:cNvPr>
          <p:cNvPicPr>
            <a:picLocks noChangeAspect="1"/>
          </p:cNvPicPr>
          <p:nvPr/>
        </p:nvPicPr>
        <p:blipFill>
          <a:blip r:embed="rId2"/>
          <a:stretch>
            <a:fillRect/>
          </a:stretch>
        </p:blipFill>
        <p:spPr>
          <a:xfrm>
            <a:off x="914400" y="836676"/>
            <a:ext cx="12971154" cy="6556248"/>
          </a:xfrm>
          <a:prstGeom prst="rect">
            <a:avLst/>
          </a:prstGeom>
        </p:spPr>
      </p:pic>
    </p:spTree>
    <p:extLst>
      <p:ext uri="{BB962C8B-B14F-4D97-AF65-F5344CB8AC3E}">
        <p14:creationId xmlns:p14="http://schemas.microsoft.com/office/powerpoint/2010/main" val="2362888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A0877-228B-DAA4-6128-D5176FA54F6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09E8803-EE3F-A8DC-DF31-306029F3A936}"/>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B04B98B5-1731-A4F0-C8F2-D2AF2F85D60B}"/>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3" name="Picture 2">
            <a:extLst>
              <a:ext uri="{FF2B5EF4-FFF2-40B4-BE49-F238E27FC236}">
                <a16:creationId xmlns:a16="http://schemas.microsoft.com/office/drawing/2014/main" id="{AE73F506-8DAF-99C0-23BD-5E1EB8201509}"/>
              </a:ext>
            </a:extLst>
          </p:cNvPr>
          <p:cNvPicPr>
            <a:picLocks noChangeAspect="1"/>
          </p:cNvPicPr>
          <p:nvPr/>
        </p:nvPicPr>
        <p:blipFill>
          <a:blip r:embed="rId2"/>
          <a:stretch>
            <a:fillRect/>
          </a:stretch>
        </p:blipFill>
        <p:spPr>
          <a:xfrm>
            <a:off x="990600" y="836676"/>
            <a:ext cx="12954000" cy="6556248"/>
          </a:xfrm>
          <a:prstGeom prst="rect">
            <a:avLst/>
          </a:prstGeom>
        </p:spPr>
      </p:pic>
    </p:spTree>
    <p:extLst>
      <p:ext uri="{BB962C8B-B14F-4D97-AF65-F5344CB8AC3E}">
        <p14:creationId xmlns:p14="http://schemas.microsoft.com/office/powerpoint/2010/main" val="3231614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CAE35-BACF-9F61-7296-CC251CB192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DF0BDF0-F217-4A82-4993-8CD866F18197}"/>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37E06013-F81F-5782-F0EE-7AA508388CE1}"/>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3" name="Picture 2">
            <a:extLst>
              <a:ext uri="{FF2B5EF4-FFF2-40B4-BE49-F238E27FC236}">
                <a16:creationId xmlns:a16="http://schemas.microsoft.com/office/drawing/2014/main" id="{BC1AE6E9-FD71-4AFF-4EF3-71FD62D507DB}"/>
              </a:ext>
            </a:extLst>
          </p:cNvPr>
          <p:cNvPicPr>
            <a:picLocks noChangeAspect="1"/>
          </p:cNvPicPr>
          <p:nvPr/>
        </p:nvPicPr>
        <p:blipFill>
          <a:blip r:embed="rId2"/>
          <a:stretch>
            <a:fillRect/>
          </a:stretch>
        </p:blipFill>
        <p:spPr>
          <a:xfrm>
            <a:off x="1066800" y="785498"/>
            <a:ext cx="13066862" cy="6556248"/>
          </a:xfrm>
          <a:prstGeom prst="rect">
            <a:avLst/>
          </a:prstGeom>
        </p:spPr>
      </p:pic>
    </p:spTree>
    <p:extLst>
      <p:ext uri="{BB962C8B-B14F-4D97-AF65-F5344CB8AC3E}">
        <p14:creationId xmlns:p14="http://schemas.microsoft.com/office/powerpoint/2010/main" val="1087264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6D99-A9A9-F8E3-6FAB-99C4C652DD1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93A1B23-7376-FA6F-9B69-AB850F23CBFD}"/>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1910678C-7E70-F994-6681-BDC057FBF6A8}"/>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3" name="Picture 2">
            <a:extLst>
              <a:ext uri="{FF2B5EF4-FFF2-40B4-BE49-F238E27FC236}">
                <a16:creationId xmlns:a16="http://schemas.microsoft.com/office/drawing/2014/main" id="{8978A983-FD7A-B115-5659-831845BFCE99}"/>
              </a:ext>
            </a:extLst>
          </p:cNvPr>
          <p:cNvPicPr>
            <a:picLocks noChangeAspect="1"/>
          </p:cNvPicPr>
          <p:nvPr/>
        </p:nvPicPr>
        <p:blipFill>
          <a:blip r:embed="rId2"/>
          <a:stretch>
            <a:fillRect/>
          </a:stretch>
        </p:blipFill>
        <p:spPr>
          <a:xfrm>
            <a:off x="990600" y="836676"/>
            <a:ext cx="12725400" cy="6556248"/>
          </a:xfrm>
          <a:prstGeom prst="rect">
            <a:avLst/>
          </a:prstGeom>
        </p:spPr>
      </p:pic>
    </p:spTree>
    <p:extLst>
      <p:ext uri="{BB962C8B-B14F-4D97-AF65-F5344CB8AC3E}">
        <p14:creationId xmlns:p14="http://schemas.microsoft.com/office/powerpoint/2010/main" val="490594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B0B6-078E-7C48-9117-13E196994B20}"/>
              </a:ext>
            </a:extLst>
          </p:cNvPr>
          <p:cNvSpPr>
            <a:spLocks noGrp="1"/>
          </p:cNvSpPr>
          <p:nvPr>
            <p:ph type="title"/>
          </p:nvPr>
        </p:nvSpPr>
        <p:spPr/>
        <p:txBody>
          <a:bodyPr/>
          <a:lstStyle/>
          <a:p>
            <a:r>
              <a:rPr lang="en-TW" b="1" dirty="0"/>
              <a:t>Network layer </a:t>
            </a:r>
          </a:p>
        </p:txBody>
      </p:sp>
      <p:sp>
        <p:nvSpPr>
          <p:cNvPr id="3" name="Text Placeholder 2">
            <a:extLst>
              <a:ext uri="{FF2B5EF4-FFF2-40B4-BE49-F238E27FC236}">
                <a16:creationId xmlns:a16="http://schemas.microsoft.com/office/drawing/2014/main" id="{19DB9669-82BA-F44A-BCD1-FC8CCF12DC3F}"/>
              </a:ext>
            </a:extLst>
          </p:cNvPr>
          <p:cNvSpPr>
            <a:spLocks noGrp="1"/>
          </p:cNvSpPr>
          <p:nvPr>
            <p:ph type="body" sz="quarter" idx="18"/>
          </p:nvPr>
        </p:nvSpPr>
        <p:spPr/>
        <p:txBody>
          <a:bodyPr/>
          <a:lstStyle/>
          <a:p>
            <a:r>
              <a:rPr lang="en-TW" dirty="0"/>
              <a:t>Example</a:t>
            </a:r>
          </a:p>
        </p:txBody>
      </p:sp>
      <p:pic>
        <p:nvPicPr>
          <p:cNvPr id="6" name="Picture 5">
            <a:extLst>
              <a:ext uri="{FF2B5EF4-FFF2-40B4-BE49-F238E27FC236}">
                <a16:creationId xmlns:a16="http://schemas.microsoft.com/office/drawing/2014/main" id="{D0209818-E952-BF49-A76D-5FF3753AA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438400"/>
            <a:ext cx="9372600" cy="39624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93F2F4C-7FC8-5B49-8016-2B136811807E}"/>
                  </a:ext>
                </a:extLst>
              </p14:cNvPr>
              <p14:cNvContentPartPr/>
              <p14:nvPr/>
            </p14:nvContentPartPr>
            <p14:xfrm>
              <a:off x="6511495" y="831185"/>
              <a:ext cx="360" cy="360"/>
            </p14:xfrm>
          </p:contentPart>
        </mc:Choice>
        <mc:Fallback xmlns="">
          <p:pic>
            <p:nvPicPr>
              <p:cNvPr id="4" name="Ink 3">
                <a:extLst>
                  <a:ext uri="{FF2B5EF4-FFF2-40B4-BE49-F238E27FC236}">
                    <a16:creationId xmlns:a16="http://schemas.microsoft.com/office/drawing/2014/main" id="{493F2F4C-7FC8-5B49-8016-2B136811807E}"/>
                  </a:ext>
                </a:extLst>
              </p:cNvPr>
              <p:cNvPicPr/>
              <p:nvPr/>
            </p:nvPicPr>
            <p:blipFill>
              <a:blip r:embed="rId5"/>
              <a:stretch>
                <a:fillRect/>
              </a:stretch>
            </p:blipFill>
            <p:spPr>
              <a:xfrm>
                <a:off x="6496375" y="81570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6" name="Ink 65">
                <a:extLst>
                  <a:ext uri="{FF2B5EF4-FFF2-40B4-BE49-F238E27FC236}">
                    <a16:creationId xmlns:a16="http://schemas.microsoft.com/office/drawing/2014/main" id="{E82F26C2-FF61-ED4F-AD46-B29BB5B79113}"/>
                  </a:ext>
                </a:extLst>
              </p14:cNvPr>
              <p14:cNvContentPartPr/>
              <p14:nvPr/>
            </p14:nvContentPartPr>
            <p14:xfrm>
              <a:off x="4700335" y="6649865"/>
              <a:ext cx="24480" cy="7560"/>
            </p14:xfrm>
          </p:contentPart>
        </mc:Choice>
        <mc:Fallback xmlns="">
          <p:pic>
            <p:nvPicPr>
              <p:cNvPr id="66" name="Ink 65">
                <a:extLst>
                  <a:ext uri="{FF2B5EF4-FFF2-40B4-BE49-F238E27FC236}">
                    <a16:creationId xmlns:a16="http://schemas.microsoft.com/office/drawing/2014/main" id="{E82F26C2-FF61-ED4F-AD46-B29BB5B79113}"/>
                  </a:ext>
                </a:extLst>
              </p:cNvPr>
              <p:cNvPicPr/>
              <p:nvPr/>
            </p:nvPicPr>
            <p:blipFill>
              <a:blip r:embed="rId95"/>
              <a:stretch>
                <a:fillRect/>
              </a:stretch>
            </p:blipFill>
            <p:spPr>
              <a:xfrm>
                <a:off x="4684855" y="6634745"/>
                <a:ext cx="550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7" name="Ink 116">
                <a:extLst>
                  <a:ext uri="{FF2B5EF4-FFF2-40B4-BE49-F238E27FC236}">
                    <a16:creationId xmlns:a16="http://schemas.microsoft.com/office/drawing/2014/main" id="{5BC66358-0EA7-5B4E-9DFD-D146DEAE564F}"/>
                  </a:ext>
                </a:extLst>
              </p14:cNvPr>
              <p14:cNvContentPartPr/>
              <p14:nvPr/>
            </p14:nvContentPartPr>
            <p14:xfrm>
              <a:off x="7910815" y="7429625"/>
              <a:ext cx="42840" cy="79920"/>
            </p14:xfrm>
          </p:contentPart>
        </mc:Choice>
        <mc:Fallback xmlns="">
          <p:pic>
            <p:nvPicPr>
              <p:cNvPr id="117" name="Ink 116">
                <a:extLst>
                  <a:ext uri="{FF2B5EF4-FFF2-40B4-BE49-F238E27FC236}">
                    <a16:creationId xmlns:a16="http://schemas.microsoft.com/office/drawing/2014/main" id="{5BC66358-0EA7-5B4E-9DFD-D146DEAE564F}"/>
                  </a:ext>
                </a:extLst>
              </p:cNvPr>
              <p:cNvPicPr/>
              <p:nvPr/>
            </p:nvPicPr>
            <p:blipFill>
              <a:blip r:embed="rId97"/>
              <a:stretch>
                <a:fillRect/>
              </a:stretch>
            </p:blipFill>
            <p:spPr>
              <a:xfrm>
                <a:off x="7895695" y="7414145"/>
                <a:ext cx="734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61" name="Ink 160">
                <a:extLst>
                  <a:ext uri="{FF2B5EF4-FFF2-40B4-BE49-F238E27FC236}">
                    <a16:creationId xmlns:a16="http://schemas.microsoft.com/office/drawing/2014/main" id="{6B6EC532-05EB-8E4F-9CD0-B59545270E64}"/>
                  </a:ext>
                </a:extLst>
              </p14:cNvPr>
              <p14:cNvContentPartPr/>
              <p14:nvPr/>
            </p14:nvContentPartPr>
            <p14:xfrm>
              <a:off x="9563935" y="6386705"/>
              <a:ext cx="78840" cy="19800"/>
            </p14:xfrm>
          </p:contentPart>
        </mc:Choice>
        <mc:Fallback xmlns="">
          <p:pic>
            <p:nvPicPr>
              <p:cNvPr id="161" name="Ink 160">
                <a:extLst>
                  <a:ext uri="{FF2B5EF4-FFF2-40B4-BE49-F238E27FC236}">
                    <a16:creationId xmlns:a16="http://schemas.microsoft.com/office/drawing/2014/main" id="{6B6EC532-05EB-8E4F-9CD0-B59545270E64}"/>
                  </a:ext>
                </a:extLst>
              </p:cNvPr>
              <p:cNvPicPr/>
              <p:nvPr/>
            </p:nvPicPr>
            <p:blipFill>
              <a:blip r:embed="rId99"/>
              <a:stretch>
                <a:fillRect/>
              </a:stretch>
            </p:blipFill>
            <p:spPr>
              <a:xfrm>
                <a:off x="9548815" y="6371585"/>
                <a:ext cx="109440" cy="50400"/>
              </a:xfrm>
              <a:prstGeom prst="rect">
                <a:avLst/>
              </a:prstGeom>
            </p:spPr>
          </p:pic>
        </mc:Fallback>
      </mc:AlternateContent>
    </p:spTree>
    <p:extLst>
      <p:ext uri="{BB962C8B-B14F-4D97-AF65-F5344CB8AC3E}">
        <p14:creationId xmlns:p14="http://schemas.microsoft.com/office/powerpoint/2010/main" val="2873863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90CA9-4C80-4FAB-A89B-79DEF5AABFA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E03591A-030D-5C47-A2FF-E8BCC42D5B36}"/>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64CC71F0-83B0-3F04-9A49-A3AFB5A63442}"/>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3" name="Picture 2">
            <a:extLst>
              <a:ext uri="{FF2B5EF4-FFF2-40B4-BE49-F238E27FC236}">
                <a16:creationId xmlns:a16="http://schemas.microsoft.com/office/drawing/2014/main" id="{419E0C8E-4255-E789-7820-477BE664D89A}"/>
              </a:ext>
            </a:extLst>
          </p:cNvPr>
          <p:cNvPicPr>
            <a:picLocks noChangeAspect="1"/>
          </p:cNvPicPr>
          <p:nvPr/>
        </p:nvPicPr>
        <p:blipFill>
          <a:blip r:embed="rId2"/>
          <a:stretch>
            <a:fillRect/>
          </a:stretch>
        </p:blipFill>
        <p:spPr>
          <a:xfrm>
            <a:off x="990600" y="836676"/>
            <a:ext cx="12801600" cy="6556248"/>
          </a:xfrm>
          <a:prstGeom prst="rect">
            <a:avLst/>
          </a:prstGeom>
        </p:spPr>
      </p:pic>
    </p:spTree>
    <p:extLst>
      <p:ext uri="{BB962C8B-B14F-4D97-AF65-F5344CB8AC3E}">
        <p14:creationId xmlns:p14="http://schemas.microsoft.com/office/powerpoint/2010/main" val="546637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CAD5-8210-EA65-BA71-A4FF645494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5C1787-4B92-74A3-3D8F-69E98808B46E}"/>
              </a:ext>
            </a:extLst>
          </p:cNvPr>
          <p:cNvSpPr>
            <a:spLocks noGrp="1"/>
          </p:cNvSpPr>
          <p:nvPr>
            <p:ph type="title"/>
          </p:nvPr>
        </p:nvSpPr>
        <p:spPr>
          <a:xfrm>
            <a:off x="685800" y="-12853"/>
            <a:ext cx="13258800" cy="529111"/>
          </a:xfrm>
        </p:spPr>
        <p:txBody>
          <a:bodyPr/>
          <a:lstStyle/>
          <a:p>
            <a:r>
              <a:rPr lang="en-IN" b="1" dirty="0">
                <a:solidFill>
                  <a:srgbClr val="FF0000"/>
                </a:solidFill>
              </a:rPr>
              <a:t>SHORTEST PATH-Dijkstra’s Algorithm</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2706C11F-C8B3-5F71-E9DB-D03BB73AFF77}"/>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3" name="Picture 2">
            <a:extLst>
              <a:ext uri="{FF2B5EF4-FFF2-40B4-BE49-F238E27FC236}">
                <a16:creationId xmlns:a16="http://schemas.microsoft.com/office/drawing/2014/main" id="{F95423DE-6947-1215-B412-71CF39229986}"/>
              </a:ext>
            </a:extLst>
          </p:cNvPr>
          <p:cNvPicPr>
            <a:picLocks noChangeAspect="1"/>
          </p:cNvPicPr>
          <p:nvPr/>
        </p:nvPicPr>
        <p:blipFill>
          <a:blip r:embed="rId2"/>
          <a:stretch>
            <a:fillRect/>
          </a:stretch>
        </p:blipFill>
        <p:spPr>
          <a:xfrm>
            <a:off x="1162508" y="836676"/>
            <a:ext cx="12782092" cy="6556248"/>
          </a:xfrm>
          <a:prstGeom prst="rect">
            <a:avLst/>
          </a:prstGeom>
        </p:spPr>
      </p:pic>
    </p:spTree>
    <p:extLst>
      <p:ext uri="{BB962C8B-B14F-4D97-AF65-F5344CB8AC3E}">
        <p14:creationId xmlns:p14="http://schemas.microsoft.com/office/powerpoint/2010/main" val="1512822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9CD45-8D53-BE79-D93E-2FC3C42CDD5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739AB61-5532-41D9-72E9-A0CB22F723C4}"/>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IN" dirty="0">
                <a:solidFill>
                  <a:srgbClr val="FF0000"/>
                </a:solidFill>
              </a:rPr>
              <a:t> Flooding</a:t>
            </a:r>
            <a:br>
              <a:rPr lang="en-IN"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EB7BE76E-5275-169C-8FC8-3C3288491F66}"/>
              </a:ext>
            </a:extLst>
          </p:cNvPr>
          <p:cNvSpPr>
            <a:spLocks noGrp="1"/>
          </p:cNvSpPr>
          <p:nvPr>
            <p:ph type="body" sz="quarter" idx="17"/>
          </p:nvPr>
        </p:nvSpPr>
        <p:spPr>
          <a:xfrm>
            <a:off x="1066800" y="819150"/>
            <a:ext cx="12877800" cy="6438900"/>
          </a:xfrm>
        </p:spPr>
        <p:txBody>
          <a:bodyPr/>
          <a:lstStyle/>
          <a:p>
            <a:pPr algn="just"/>
            <a:r>
              <a:rPr lang="en-US" altLang="ja-JP" dirty="0"/>
              <a:t>Flooding is a non-adaptive routing technique following this simple method: when a data packet arrives at a router, it is sent to all the outgoing links except the one it has arrived on.</a:t>
            </a:r>
          </a:p>
          <a:p>
            <a:pPr algn="just"/>
            <a:r>
              <a:rPr lang="en-US" altLang="ja-JP" dirty="0"/>
              <a:t>For example, let us consider the network in the figure, having six routers that are connected through transmission lines.</a:t>
            </a:r>
          </a:p>
          <a:p>
            <a:pPr marL="0" indent="0">
              <a:buNone/>
            </a:pPr>
            <a:endParaRPr lang="en-US" altLang="ja-JP" dirty="0"/>
          </a:p>
        </p:txBody>
      </p:sp>
      <p:pic>
        <p:nvPicPr>
          <p:cNvPr id="12290" name="Picture 2" descr="Flooding">
            <a:extLst>
              <a:ext uri="{FF2B5EF4-FFF2-40B4-BE49-F238E27FC236}">
                <a16:creationId xmlns:a16="http://schemas.microsoft.com/office/drawing/2014/main" id="{12F70AAD-E5ED-5D69-91B5-4E4716E18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267200"/>
            <a:ext cx="4382559"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266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2419-461E-91C4-5FC7-A6CCE3958C2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FA7BD74-699B-810C-FED8-9A3E03B1390F}"/>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IN" dirty="0">
                <a:solidFill>
                  <a:srgbClr val="FF0000"/>
                </a:solidFill>
              </a:rPr>
              <a:t> Flooding</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0D480674-ED17-46CE-57F2-B75CABD5F5ED}"/>
              </a:ext>
            </a:extLst>
          </p:cNvPr>
          <p:cNvSpPr>
            <a:spLocks noGrp="1"/>
          </p:cNvSpPr>
          <p:nvPr>
            <p:ph type="body" sz="quarter" idx="17"/>
          </p:nvPr>
        </p:nvSpPr>
        <p:spPr>
          <a:xfrm>
            <a:off x="1162508" y="1219200"/>
            <a:ext cx="12971154" cy="12212042"/>
          </a:xfrm>
        </p:spPr>
        <p:txBody>
          <a:bodyPr/>
          <a:lstStyle/>
          <a:p>
            <a:pPr marL="0" indent="0">
              <a:buNone/>
            </a:pPr>
            <a:r>
              <a:rPr lang="en-US" altLang="ja-JP" dirty="0"/>
              <a:t>Using flooding technique</a:t>
            </a:r>
          </a:p>
          <a:p>
            <a:r>
              <a:rPr lang="en-US" altLang="ja-JP" dirty="0"/>
              <a:t>An incoming packet to A, will be sent to B, C and D.</a:t>
            </a:r>
          </a:p>
          <a:p>
            <a:r>
              <a:rPr lang="en-US" altLang="ja-JP" dirty="0"/>
              <a:t>B will send the packet to C and E.</a:t>
            </a:r>
          </a:p>
          <a:p>
            <a:r>
              <a:rPr lang="en-US" altLang="ja-JP" dirty="0"/>
              <a:t>C will send the packet to B, D and F.</a:t>
            </a:r>
          </a:p>
          <a:p>
            <a:r>
              <a:rPr lang="en-US" altLang="ja-JP" dirty="0"/>
              <a:t>D will send the packet to C and F.</a:t>
            </a:r>
          </a:p>
          <a:p>
            <a:r>
              <a:rPr lang="en-US" altLang="ja-JP" dirty="0"/>
              <a:t>E will send the packet to F.</a:t>
            </a:r>
          </a:p>
          <a:p>
            <a:r>
              <a:rPr lang="en-US" altLang="ja-JP" dirty="0"/>
              <a:t>F will send the packet to C and E.</a:t>
            </a:r>
          </a:p>
          <a:p>
            <a:pPr marL="0" indent="0">
              <a:buNone/>
            </a:pPr>
            <a:endParaRPr lang="en-US" altLang="ja-JP" dirty="0"/>
          </a:p>
        </p:txBody>
      </p:sp>
    </p:spTree>
    <p:extLst>
      <p:ext uri="{BB962C8B-B14F-4D97-AF65-F5344CB8AC3E}">
        <p14:creationId xmlns:p14="http://schemas.microsoft.com/office/powerpoint/2010/main" val="2725283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4F5EC-42B6-6C4F-4C2D-1AD4D3AA2E9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04141B-01AA-C889-6DFB-E3520BC7CAAF}"/>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US" altLang="ja-JP" dirty="0">
                <a:solidFill>
                  <a:srgbClr val="FF0000"/>
                </a:solidFill>
              </a:rPr>
              <a:t>Types of Flooding</a:t>
            </a:r>
            <a:br>
              <a:rPr lang="en-US" altLang="ja-JP"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0DDF6B61-2756-6914-C24E-9153CBF32906}"/>
              </a:ext>
            </a:extLst>
          </p:cNvPr>
          <p:cNvSpPr>
            <a:spLocks noGrp="1"/>
          </p:cNvSpPr>
          <p:nvPr>
            <p:ph type="body" sz="quarter" idx="17"/>
          </p:nvPr>
        </p:nvSpPr>
        <p:spPr>
          <a:xfrm>
            <a:off x="1162508" y="1219200"/>
            <a:ext cx="12971154" cy="12212042"/>
          </a:xfrm>
        </p:spPr>
        <p:txBody>
          <a:bodyPr/>
          <a:lstStyle/>
          <a:p>
            <a:pPr marL="0" indent="0">
              <a:buNone/>
            </a:pPr>
            <a:r>
              <a:rPr lang="en-US" altLang="ja-JP" dirty="0">
                <a:solidFill>
                  <a:srgbClr val="FF0000"/>
                </a:solidFill>
              </a:rPr>
              <a:t>Flooding may be of three types</a:t>
            </a:r>
          </a:p>
          <a:p>
            <a:r>
              <a:rPr lang="en-US" altLang="ja-JP" b="1" dirty="0"/>
              <a:t>Uncontrolled flooding</a:t>
            </a:r>
            <a:r>
              <a:rPr lang="en-US" altLang="ja-JP" dirty="0"/>
              <a:t> Here, each router unconditionally transmits the incoming data packets to all its neighbours.</a:t>
            </a:r>
          </a:p>
          <a:p>
            <a:r>
              <a:rPr lang="en-US" altLang="ja-JP" b="1" dirty="0"/>
              <a:t>Controlled flooding</a:t>
            </a:r>
            <a:r>
              <a:rPr lang="en-US" altLang="ja-JP" dirty="0"/>
              <a:t> They use some methods to control the transmission of packets to the neighbouring nodes. The two popular algorithms for controlled flooding are Sequence Number Controlled Flooding (SNCF) and Reverse Path Forwarding (RPF).</a:t>
            </a:r>
          </a:p>
          <a:p>
            <a:r>
              <a:rPr lang="en-US" altLang="ja-JP" b="1" dirty="0"/>
              <a:t>Selective flooding</a:t>
            </a:r>
            <a:r>
              <a:rPr lang="en-US" altLang="ja-JP" dirty="0"/>
              <a:t> Here, the routers don't transmit the incoming packets only along those paths which are heading towards approximately in the right direction, instead of every available paths.</a:t>
            </a:r>
          </a:p>
          <a:p>
            <a:pPr marL="0" indent="0">
              <a:buNone/>
            </a:pPr>
            <a:endParaRPr lang="en-US" altLang="ja-JP" dirty="0"/>
          </a:p>
        </p:txBody>
      </p:sp>
    </p:spTree>
    <p:extLst>
      <p:ext uri="{BB962C8B-B14F-4D97-AF65-F5344CB8AC3E}">
        <p14:creationId xmlns:p14="http://schemas.microsoft.com/office/powerpoint/2010/main" val="843263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2195A-2CB1-0DD3-41A5-6081FEF1A6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470F3D1-C14A-71B4-7151-87899EF281B7}"/>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232F541B-B185-1EE1-59B7-98506854AD32}"/>
              </a:ext>
            </a:extLst>
          </p:cNvPr>
          <p:cNvSpPr>
            <a:spLocks noGrp="1"/>
          </p:cNvSpPr>
          <p:nvPr>
            <p:ph type="body" sz="quarter" idx="17"/>
          </p:nvPr>
        </p:nvSpPr>
        <p:spPr>
          <a:xfrm>
            <a:off x="1162508" y="1219200"/>
            <a:ext cx="12971154" cy="12212042"/>
          </a:xfrm>
        </p:spPr>
        <p:txBody>
          <a:bodyPr/>
          <a:lstStyle/>
          <a:p>
            <a:pPr marL="0" indent="0">
              <a:buNone/>
            </a:pPr>
            <a:r>
              <a:rPr lang="en-US" altLang="ja-JP" dirty="0">
                <a:solidFill>
                  <a:srgbClr val="FF0000"/>
                </a:solidFill>
              </a:rPr>
              <a:t>Advantages of Flooding</a:t>
            </a:r>
          </a:p>
          <a:p>
            <a:r>
              <a:rPr lang="en-US" altLang="ja-JP" dirty="0"/>
              <a:t>It is very simple to setup and implement, since a router may know only its neighbours.</a:t>
            </a:r>
          </a:p>
          <a:p>
            <a:r>
              <a:rPr lang="en-US" altLang="ja-JP" dirty="0"/>
              <a:t>It is extremely robust. Even in case of malfunctioning of a large number routers, the packets find a way to reach the destination.</a:t>
            </a:r>
          </a:p>
          <a:p>
            <a:r>
              <a:rPr lang="en-US" altLang="ja-JP" dirty="0"/>
              <a:t>All nodes which are directly or indirectly connected are visited. So, there are no chances for any node to be left out. This is a main criteria in case of broadcast messages.</a:t>
            </a:r>
          </a:p>
          <a:p>
            <a:r>
              <a:rPr lang="en-US" altLang="ja-JP" dirty="0"/>
              <a:t>The shortest path is always chosen by flooding.</a:t>
            </a:r>
          </a:p>
          <a:p>
            <a:pPr marL="0" indent="0">
              <a:buNone/>
            </a:pPr>
            <a:endParaRPr lang="en-US" altLang="ja-JP" dirty="0"/>
          </a:p>
        </p:txBody>
      </p:sp>
    </p:spTree>
    <p:extLst>
      <p:ext uri="{BB962C8B-B14F-4D97-AF65-F5344CB8AC3E}">
        <p14:creationId xmlns:p14="http://schemas.microsoft.com/office/powerpoint/2010/main" val="2763084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DC299-80BC-81C5-0A43-1E6982C976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106F73-1171-FB30-9670-547035FD2A37}"/>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BC84C6D5-3A01-4677-D609-5DA336B29C41}"/>
              </a:ext>
            </a:extLst>
          </p:cNvPr>
          <p:cNvSpPr>
            <a:spLocks noGrp="1"/>
          </p:cNvSpPr>
          <p:nvPr>
            <p:ph type="body" sz="quarter" idx="17"/>
          </p:nvPr>
        </p:nvSpPr>
        <p:spPr>
          <a:xfrm>
            <a:off x="1143000" y="838200"/>
            <a:ext cx="12725400" cy="5486400"/>
          </a:xfrm>
        </p:spPr>
        <p:txBody>
          <a:bodyPr/>
          <a:lstStyle/>
          <a:p>
            <a:pPr marL="0" indent="0">
              <a:buNone/>
            </a:pPr>
            <a:r>
              <a:rPr lang="en-US" altLang="ja-JP" dirty="0">
                <a:solidFill>
                  <a:srgbClr val="FF0000"/>
                </a:solidFill>
              </a:rPr>
              <a:t>Limitations of Flooding</a:t>
            </a:r>
          </a:p>
          <a:p>
            <a:pPr algn="just"/>
            <a:r>
              <a:rPr lang="en-US" altLang="ja-JP" dirty="0"/>
              <a:t>Flooding tends to create an infinite number of duplicate data packets, unless some measures are adopted to damp packet generation.</a:t>
            </a:r>
          </a:p>
          <a:p>
            <a:pPr algn="just"/>
            <a:r>
              <a:rPr lang="en-US" altLang="ja-JP" dirty="0"/>
              <a:t>It is wasteful if a single destination needs the packet, since it delivers the data packet to all nodes irrespective of the destination.</a:t>
            </a:r>
          </a:p>
          <a:p>
            <a:pPr algn="just"/>
            <a:r>
              <a:rPr lang="en-US" altLang="ja-JP" dirty="0"/>
              <a:t>The network may be clogged with unwanted and duplicate data packets. This may hamper delivery of other data packets.</a:t>
            </a:r>
          </a:p>
          <a:p>
            <a:pPr marL="0" indent="0">
              <a:buNone/>
            </a:pPr>
            <a:endParaRPr lang="en-US" altLang="ja-JP" dirty="0"/>
          </a:p>
        </p:txBody>
      </p:sp>
    </p:spTree>
    <p:extLst>
      <p:ext uri="{BB962C8B-B14F-4D97-AF65-F5344CB8AC3E}">
        <p14:creationId xmlns:p14="http://schemas.microsoft.com/office/powerpoint/2010/main" val="277735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2F4F7-9AEA-715F-1721-1257AC7C73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590B03D-0403-2EBF-7DA3-4257D5EBD1FA}"/>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Algorithms-Distance Vector Routing (DVR)</a:t>
            </a:r>
            <a:br>
              <a:rPr lang="en-IN"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E01C558D-4B5F-9D82-441B-5E588B2E69AB}"/>
              </a:ext>
            </a:extLst>
          </p:cNvPr>
          <p:cNvSpPr>
            <a:spLocks noGrp="1"/>
          </p:cNvSpPr>
          <p:nvPr>
            <p:ph type="body" sz="quarter" idx="17"/>
          </p:nvPr>
        </p:nvSpPr>
        <p:spPr>
          <a:xfrm>
            <a:off x="1162508" y="1219200"/>
            <a:ext cx="12971154" cy="12212042"/>
          </a:xfrm>
        </p:spPr>
        <p:txBody>
          <a:bodyPr/>
          <a:lstStyle/>
          <a:p>
            <a:pPr marL="0" indent="0" algn="just">
              <a:buNone/>
            </a:pPr>
            <a:r>
              <a:rPr lang="en-US" altLang="ja-JP" dirty="0">
                <a:solidFill>
                  <a:srgbClr val="FF0000"/>
                </a:solidFill>
              </a:rPr>
              <a:t>Distance Vector Routing (DVR) </a:t>
            </a:r>
            <a:r>
              <a:rPr lang="en-US" altLang="ja-JP" dirty="0"/>
              <a:t>Protocol is a method used by routers to find the </a:t>
            </a:r>
            <a:r>
              <a:rPr lang="en-US" altLang="ja-JP" dirty="0">
                <a:solidFill>
                  <a:srgbClr val="FF0000"/>
                </a:solidFill>
              </a:rPr>
              <a:t>best path for data to travel </a:t>
            </a:r>
            <a:r>
              <a:rPr lang="en-US" altLang="ja-JP" dirty="0"/>
              <a:t>across a network. </a:t>
            </a:r>
          </a:p>
          <a:p>
            <a:pPr marL="0" indent="0" algn="just">
              <a:buNone/>
            </a:pPr>
            <a:r>
              <a:rPr lang="en-US" altLang="ja-JP" dirty="0"/>
              <a:t>Each router keeps a table that shows the </a:t>
            </a:r>
            <a:r>
              <a:rPr lang="en-US" altLang="ja-JP" dirty="0">
                <a:solidFill>
                  <a:srgbClr val="FF0000"/>
                </a:solidFill>
              </a:rPr>
              <a:t>shortest distance to every other router</a:t>
            </a:r>
            <a:r>
              <a:rPr lang="en-US" altLang="ja-JP" dirty="0"/>
              <a:t>, based on the number of hops (or steps) needed to reach them. </a:t>
            </a:r>
          </a:p>
          <a:p>
            <a:pPr marL="0" indent="0" algn="just">
              <a:buNone/>
            </a:pPr>
            <a:r>
              <a:rPr lang="en-US" altLang="ja-JP" dirty="0">
                <a:solidFill>
                  <a:srgbClr val="FF0000"/>
                </a:solidFill>
              </a:rPr>
              <a:t>Routers share this information with their neighbors</a:t>
            </a:r>
            <a:r>
              <a:rPr lang="en-US" altLang="ja-JP" dirty="0"/>
              <a:t>, allowing them to update their tables and find the most efficient routes. </a:t>
            </a:r>
          </a:p>
          <a:p>
            <a:pPr marL="0" indent="0" algn="just">
              <a:buNone/>
            </a:pPr>
            <a:r>
              <a:rPr lang="en-US" altLang="ja-JP" dirty="0"/>
              <a:t>This protocol helps ensure that </a:t>
            </a:r>
            <a:r>
              <a:rPr lang="en-US" altLang="ja-JP" dirty="0">
                <a:solidFill>
                  <a:srgbClr val="FF0000"/>
                </a:solidFill>
              </a:rPr>
              <a:t>data moves quickly and smoothly </a:t>
            </a:r>
            <a:r>
              <a:rPr lang="en-US" altLang="ja-JP" dirty="0"/>
              <a:t>through the network.</a:t>
            </a:r>
          </a:p>
          <a:p>
            <a:pPr marL="0" indent="0" fontAlgn="base">
              <a:buNone/>
            </a:pPr>
            <a:r>
              <a:rPr lang="en-US" altLang="ja-JP" b="1" dirty="0">
                <a:solidFill>
                  <a:srgbClr val="FF0000"/>
                </a:solidFill>
              </a:rPr>
              <a:t>What is the Distance Vector Routing Algorithm?</a:t>
            </a:r>
          </a:p>
          <a:p>
            <a:pPr algn="just" fontAlgn="base"/>
            <a:r>
              <a:rPr lang="en-US" altLang="ja-JP" dirty="0"/>
              <a:t>The protocol requires that a router inform its neighbors of topology changes periodically. Historically known as the old </a:t>
            </a:r>
            <a:r>
              <a:rPr lang="en-US" altLang="ja-JP" u="sng" dirty="0">
                <a:hlinkClick r:id="rId2"/>
              </a:rPr>
              <a:t>ARPANET </a:t>
            </a:r>
            <a:r>
              <a:rPr lang="en-US" altLang="ja-JP" dirty="0"/>
              <a:t>routing algorithm (or known as the </a:t>
            </a:r>
            <a:r>
              <a:rPr lang="en-US" altLang="ja-JP" u="sng" dirty="0">
                <a:hlinkClick r:id="rId3"/>
              </a:rPr>
              <a:t>Bellman-Ford algorithm</a:t>
            </a:r>
            <a:r>
              <a:rPr lang="en-US" altLang="ja-JP" dirty="0"/>
              <a:t>).</a:t>
            </a:r>
          </a:p>
          <a:p>
            <a:pPr marL="0" indent="0" algn="just">
              <a:buNone/>
            </a:pPr>
            <a:endParaRPr lang="en-US" altLang="ja-JP" dirty="0"/>
          </a:p>
        </p:txBody>
      </p:sp>
    </p:spTree>
    <p:extLst>
      <p:ext uri="{BB962C8B-B14F-4D97-AF65-F5344CB8AC3E}">
        <p14:creationId xmlns:p14="http://schemas.microsoft.com/office/powerpoint/2010/main" val="1361044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0E3A5-368B-067C-FD18-BC5A23E1C6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DCED39E-B8E2-8149-73A9-861742A157C1}"/>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Algorithms-Distance Vector Routing (DVR)</a:t>
            </a:r>
            <a:br>
              <a:rPr lang="en-IN"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955A00E4-5621-679E-121B-1FE312C85F37}"/>
              </a:ext>
            </a:extLst>
          </p:cNvPr>
          <p:cNvSpPr>
            <a:spLocks noGrp="1"/>
          </p:cNvSpPr>
          <p:nvPr>
            <p:ph type="body" sz="quarter" idx="17"/>
          </p:nvPr>
        </p:nvSpPr>
        <p:spPr>
          <a:xfrm>
            <a:off x="829623" y="685800"/>
            <a:ext cx="12971154" cy="12212042"/>
          </a:xfrm>
        </p:spPr>
        <p:txBody>
          <a:bodyPr/>
          <a:lstStyle/>
          <a:p>
            <a:pPr marL="0" indent="0">
              <a:buNone/>
            </a:pPr>
            <a:r>
              <a:rPr lang="en-IN" altLang="ja-JP" b="1" dirty="0">
                <a:solidFill>
                  <a:srgbClr val="FF0000"/>
                </a:solidFill>
              </a:rPr>
              <a:t>Bellman-Ford Basics</a:t>
            </a:r>
            <a:endParaRPr lang="en-IN" altLang="ja-JP" dirty="0">
              <a:solidFill>
                <a:srgbClr val="FF0000"/>
              </a:solidFill>
            </a:endParaRPr>
          </a:p>
          <a:p>
            <a:pPr marL="0" indent="0" algn="just">
              <a:buNone/>
            </a:pPr>
            <a:r>
              <a:rPr lang="en-IN" altLang="ja-JP" dirty="0"/>
              <a:t>Each router maintains a Distance Vector table containing the distance between itself and All possible destination nodes. Distances, based on a chosen metric, are computed using information from the neighbors' distance vectors.</a:t>
            </a:r>
          </a:p>
          <a:p>
            <a:pPr marL="0" indent="0">
              <a:buNone/>
            </a:pPr>
            <a:r>
              <a:rPr lang="en-IN" altLang="ja-JP" dirty="0"/>
              <a:t>Information kept by DV router:</a:t>
            </a:r>
            <a:br>
              <a:rPr lang="en-IN" altLang="ja-JP" dirty="0"/>
            </a:br>
            <a:endParaRPr lang="en-IN" altLang="ja-JP" dirty="0"/>
          </a:p>
          <a:p>
            <a:pPr lvl="0"/>
            <a:r>
              <a:rPr lang="en-IN" altLang="ja-JP" dirty="0"/>
              <a:t>Each router has an ID</a:t>
            </a:r>
          </a:p>
          <a:p>
            <a:pPr lvl="0"/>
            <a:r>
              <a:rPr lang="en-IN" altLang="ja-JP" dirty="0"/>
              <a:t>Associated with each link connected to a router,</a:t>
            </a:r>
            <a:br>
              <a:rPr lang="en-IN" altLang="ja-JP" dirty="0"/>
            </a:br>
            <a:r>
              <a:rPr lang="en-IN" altLang="ja-JP" dirty="0"/>
              <a:t>there is a link cost (static or dynamic).</a:t>
            </a:r>
          </a:p>
          <a:p>
            <a:pPr lvl="0"/>
            <a:r>
              <a:rPr lang="en-IN" altLang="ja-JP" dirty="0"/>
              <a:t>Intermediate hops</a:t>
            </a:r>
          </a:p>
          <a:p>
            <a:pPr marL="0" indent="0">
              <a:buNone/>
            </a:pPr>
            <a:br>
              <a:rPr lang="en-IN" altLang="ja-JP" dirty="0"/>
            </a:br>
            <a:r>
              <a:rPr lang="en-IN" altLang="ja-JP" dirty="0"/>
              <a:t>Distance Vector Table Initialization:</a:t>
            </a:r>
          </a:p>
          <a:p>
            <a:pPr lvl="0"/>
            <a:r>
              <a:rPr lang="en-IN" altLang="ja-JP" dirty="0"/>
              <a:t>Distance to itself = 0</a:t>
            </a:r>
          </a:p>
          <a:p>
            <a:pPr lvl="0"/>
            <a:r>
              <a:rPr lang="en-IN" altLang="ja-JP" dirty="0"/>
              <a:t>Distance to ALL other routers = infinity number.</a:t>
            </a:r>
          </a:p>
          <a:p>
            <a:pPr marL="0" indent="0">
              <a:buNone/>
            </a:pPr>
            <a:endParaRPr lang="en-US" altLang="ja-JP" dirty="0"/>
          </a:p>
        </p:txBody>
      </p:sp>
    </p:spTree>
    <p:extLst>
      <p:ext uri="{BB962C8B-B14F-4D97-AF65-F5344CB8AC3E}">
        <p14:creationId xmlns:p14="http://schemas.microsoft.com/office/powerpoint/2010/main" val="5180309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A6DE3-EB45-92AE-881B-409F72B11DD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EE84E37-D56C-0AB0-9F12-7B6BBC921CA9}"/>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Algorithms-Distance Vector Routing (DVR)</a:t>
            </a:r>
            <a:br>
              <a:rPr lang="en-IN"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0BB7627F-B7FD-D00C-F7F8-51F9DDF01C87}"/>
              </a:ext>
            </a:extLst>
          </p:cNvPr>
          <p:cNvSpPr>
            <a:spLocks noGrp="1"/>
          </p:cNvSpPr>
          <p:nvPr>
            <p:ph type="body" sz="quarter" idx="17"/>
          </p:nvPr>
        </p:nvSpPr>
        <p:spPr>
          <a:xfrm>
            <a:off x="1162508" y="1219200"/>
            <a:ext cx="12971154" cy="12212042"/>
          </a:xfrm>
        </p:spPr>
        <p:txBody>
          <a:bodyPr/>
          <a:lstStyle/>
          <a:p>
            <a:pPr marL="0" indent="0">
              <a:buNone/>
            </a:pPr>
            <a:r>
              <a:rPr lang="en-IN" altLang="ja-JP" dirty="0">
                <a:solidFill>
                  <a:srgbClr val="FF0000"/>
                </a:solidFill>
              </a:rPr>
              <a:t>The DV calculation is based on minimizing the cost to each destination</a:t>
            </a:r>
          </a:p>
          <a:p>
            <a:pPr marL="0" indent="0">
              <a:buNone/>
            </a:pPr>
            <a:endParaRPr lang="en-IN" altLang="ja-JP" dirty="0">
              <a:solidFill>
                <a:srgbClr val="FF0000"/>
              </a:solidFill>
            </a:endParaRPr>
          </a:p>
          <a:p>
            <a:r>
              <a:rPr lang="en-IN" altLang="ja-JP" dirty="0" err="1">
                <a:solidFill>
                  <a:srgbClr val="FF0000"/>
                </a:solidFill>
              </a:rPr>
              <a:t>Formula:</a:t>
            </a:r>
            <a:r>
              <a:rPr lang="en-IN" altLang="ja-JP" dirty="0" err="1"/>
              <a:t>Dx</a:t>
            </a:r>
            <a:r>
              <a:rPr lang="en-IN" altLang="ja-JP" dirty="0"/>
              <a:t>(y) = Estimate of least cost from x to y </a:t>
            </a:r>
          </a:p>
          <a:p>
            <a:r>
              <a:rPr lang="en-IN" altLang="ja-JP" dirty="0"/>
              <a:t>Here x is source and y is destination</a:t>
            </a:r>
            <a:br>
              <a:rPr lang="en-IN" altLang="ja-JP" dirty="0"/>
            </a:br>
            <a:endParaRPr lang="en-IN" altLang="ja-JP" dirty="0"/>
          </a:p>
          <a:p>
            <a:r>
              <a:rPr lang="en-IN" altLang="ja-JP" dirty="0">
                <a:solidFill>
                  <a:srgbClr val="FF0000"/>
                </a:solidFill>
              </a:rPr>
              <a:t>Update distance based on neighbours</a:t>
            </a:r>
          </a:p>
          <a:p>
            <a:pPr marL="0" indent="0">
              <a:buNone/>
            </a:pPr>
            <a:r>
              <a:rPr lang="en-IN" altLang="ja-JP" dirty="0">
                <a:solidFill>
                  <a:srgbClr val="FF0000"/>
                </a:solidFill>
              </a:rPr>
              <a:t>Formula: </a:t>
            </a:r>
            <a:r>
              <a:rPr lang="en-IN" altLang="ja-JP" dirty="0"/>
              <a:t>Dx(y) = min { Cost(x,v) + Dv(y)} </a:t>
            </a:r>
          </a:p>
          <a:p>
            <a:pPr marL="0" indent="0">
              <a:buNone/>
            </a:pPr>
            <a:r>
              <a:rPr lang="en-IN" altLang="ja-JP" dirty="0"/>
              <a:t>Here x is </a:t>
            </a:r>
            <a:r>
              <a:rPr lang="en-IN" altLang="ja-JP" dirty="0" err="1"/>
              <a:t>source,y</a:t>
            </a:r>
            <a:r>
              <a:rPr lang="en-IN" altLang="ja-JP" dirty="0"/>
              <a:t> </a:t>
            </a:r>
            <a:r>
              <a:rPr lang="en-IN" altLang="ja-JP" dirty="0" err="1"/>
              <a:t>destination,v</a:t>
            </a:r>
            <a:r>
              <a:rPr lang="en-IN" altLang="ja-JP" dirty="0"/>
              <a:t> is intermediate node, </a:t>
            </a:r>
            <a:endParaRPr lang="en-US" altLang="ja-JP" dirty="0"/>
          </a:p>
        </p:txBody>
      </p:sp>
    </p:spTree>
    <p:extLst>
      <p:ext uri="{BB962C8B-B14F-4D97-AF65-F5344CB8AC3E}">
        <p14:creationId xmlns:p14="http://schemas.microsoft.com/office/powerpoint/2010/main" val="768132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208E-BB70-A54F-BB22-5633F4FC1BB3}"/>
              </a:ext>
            </a:extLst>
          </p:cNvPr>
          <p:cNvSpPr>
            <a:spLocks noGrp="1"/>
          </p:cNvSpPr>
          <p:nvPr>
            <p:ph type="title"/>
          </p:nvPr>
        </p:nvSpPr>
        <p:spPr>
          <a:xfrm>
            <a:off x="838200" y="152400"/>
            <a:ext cx="7454312" cy="529111"/>
          </a:xfrm>
        </p:spPr>
        <p:txBody>
          <a:bodyPr/>
          <a:lstStyle/>
          <a:p>
            <a:r>
              <a:rPr lang="en-TW" b="1" dirty="0"/>
              <a:t>Network Layer</a:t>
            </a:r>
          </a:p>
        </p:txBody>
      </p:sp>
      <p:sp>
        <p:nvSpPr>
          <p:cNvPr id="4" name="Text Placeholder 3">
            <a:extLst>
              <a:ext uri="{FF2B5EF4-FFF2-40B4-BE49-F238E27FC236}">
                <a16:creationId xmlns:a16="http://schemas.microsoft.com/office/drawing/2014/main" id="{6DB54F0B-065C-0941-9E5C-A633E4B0B942}"/>
              </a:ext>
            </a:extLst>
          </p:cNvPr>
          <p:cNvSpPr>
            <a:spLocks noGrp="1"/>
          </p:cNvSpPr>
          <p:nvPr>
            <p:ph type="body" sz="quarter" idx="17"/>
          </p:nvPr>
        </p:nvSpPr>
        <p:spPr>
          <a:xfrm>
            <a:off x="914400" y="838200"/>
            <a:ext cx="13716000" cy="5320664"/>
          </a:xfrm>
        </p:spPr>
        <p:txBody>
          <a:bodyPr/>
          <a:lstStyle/>
          <a:p>
            <a:pPr marL="0" indent="0">
              <a:buNone/>
            </a:pPr>
            <a:r>
              <a:rPr lang="en-US" dirty="0">
                <a:solidFill>
                  <a:srgbClr val="FF0000"/>
                </a:solidFill>
              </a:rPr>
              <a:t>Key features:</a:t>
            </a:r>
          </a:p>
          <a:p>
            <a:pPr marL="0" indent="0" algn="just">
              <a:buNone/>
            </a:pPr>
            <a:r>
              <a:rPr lang="en-US" dirty="0">
                <a:solidFill>
                  <a:srgbClr val="FF0000"/>
                </a:solidFill>
              </a:rPr>
              <a:t>Uses </a:t>
            </a:r>
            <a:r>
              <a:rPr lang="en-US" b="1" dirty="0">
                <a:solidFill>
                  <a:srgbClr val="FF0000"/>
                </a:solidFill>
              </a:rPr>
              <a:t>IP addresses</a:t>
            </a:r>
          </a:p>
          <a:p>
            <a:pPr marL="0" indent="0" algn="just">
              <a:buNone/>
            </a:pPr>
            <a:r>
              <a:rPr lang="en-US" dirty="0"/>
              <a:t>These addresses are used to </a:t>
            </a:r>
            <a:r>
              <a:rPr lang="en-US" b="1" dirty="0"/>
              <a:t>identify the source and destination</a:t>
            </a:r>
            <a:r>
              <a:rPr lang="en-US" dirty="0"/>
              <a:t> of data packets so that they can be delivered correctly across networks.</a:t>
            </a:r>
          </a:p>
          <a:p>
            <a:pPr marL="0" indent="0" algn="just">
              <a:buNone/>
            </a:pPr>
            <a:r>
              <a:rPr lang="en-US" dirty="0">
                <a:solidFill>
                  <a:srgbClr val="FF0000"/>
                </a:solidFill>
              </a:rPr>
              <a:t>Handles </a:t>
            </a:r>
            <a:r>
              <a:rPr lang="en-US" b="1" dirty="0">
                <a:solidFill>
                  <a:srgbClr val="FF0000"/>
                </a:solidFill>
              </a:rPr>
              <a:t>packet switching</a:t>
            </a:r>
          </a:p>
          <a:p>
            <a:pPr marL="0" indent="0" algn="just">
              <a:buNone/>
            </a:pPr>
            <a:r>
              <a:rPr lang="en-US" b="1" dirty="0"/>
              <a:t>Packet switching</a:t>
            </a:r>
            <a:r>
              <a:rPr lang="en-US" dirty="0"/>
              <a:t> means breaking data into small units called </a:t>
            </a:r>
            <a:r>
              <a:rPr lang="en-US" b="1" dirty="0"/>
              <a:t>packets</a:t>
            </a:r>
            <a:r>
              <a:rPr lang="en-US" dirty="0"/>
              <a:t>, which are sent individually through the network. These packets may take </a:t>
            </a:r>
            <a:r>
              <a:rPr lang="en-US" b="1" dirty="0"/>
              <a:t>different paths</a:t>
            </a:r>
            <a:r>
              <a:rPr lang="en-US" dirty="0"/>
              <a:t> to reach the destination, where they are </a:t>
            </a:r>
            <a:r>
              <a:rPr lang="en-US" b="1" dirty="0"/>
              <a:t>reassembled</a:t>
            </a:r>
            <a:r>
              <a:rPr lang="en-US" dirty="0"/>
              <a:t> into the original message.</a:t>
            </a:r>
          </a:p>
          <a:p>
            <a:pPr marL="0" indent="0" algn="just">
              <a:buNone/>
            </a:pPr>
            <a:r>
              <a:rPr lang="en-US" dirty="0">
                <a:solidFill>
                  <a:srgbClr val="FF0000"/>
                </a:solidFill>
              </a:rPr>
              <a:t>Provides </a:t>
            </a:r>
            <a:r>
              <a:rPr lang="en-US" b="1" dirty="0">
                <a:solidFill>
                  <a:srgbClr val="FF0000"/>
                </a:solidFill>
              </a:rPr>
              <a:t>connectionless communication</a:t>
            </a:r>
            <a:r>
              <a:rPr lang="en-US" dirty="0">
                <a:solidFill>
                  <a:srgbClr val="FF0000"/>
                </a:solidFill>
              </a:rPr>
              <a:t> (like with IP)</a:t>
            </a:r>
          </a:p>
          <a:p>
            <a:pPr marL="0" indent="0" algn="just">
              <a:buNone/>
            </a:pPr>
            <a:r>
              <a:rPr lang="en-US" dirty="0"/>
              <a:t>This means the network layer can </a:t>
            </a:r>
            <a:r>
              <a:rPr lang="en-US" b="1" dirty="0"/>
              <a:t>send data without setting up a dedicated path or session</a:t>
            </a:r>
            <a:r>
              <a:rPr lang="en-US" dirty="0"/>
              <a:t> between sender and receiver. Each packet is treated independently and may travel a different route.</a:t>
            </a:r>
            <a:r>
              <a:rPr lang="en-US" b="1" dirty="0"/>
              <a:t> IP is connectionless</a:t>
            </a:r>
            <a:r>
              <a:rPr lang="en-US" dirty="0"/>
              <a:t>, meaning it just sends packets without checking if the destination is ready or available. That’s why higher layers like TCP handle things like reliability and ordering.</a:t>
            </a:r>
          </a:p>
          <a:p>
            <a:pPr>
              <a:lnSpc>
                <a:spcPct val="150000"/>
              </a:lnSpc>
            </a:pPr>
            <a:endParaRPr lang="en-TW" dirty="0"/>
          </a:p>
        </p:txBody>
      </p:sp>
    </p:spTree>
    <p:extLst>
      <p:ext uri="{BB962C8B-B14F-4D97-AF65-F5344CB8AC3E}">
        <p14:creationId xmlns:p14="http://schemas.microsoft.com/office/powerpoint/2010/main" val="2193401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34E7C-39B7-C711-803C-A3568FAD065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6C334A6-011C-4E4C-2538-F832FF3394FB}"/>
              </a:ext>
            </a:extLst>
          </p:cNvPr>
          <p:cNvSpPr>
            <a:spLocks noGrp="1"/>
          </p:cNvSpPr>
          <p:nvPr>
            <p:ph type="title"/>
          </p:nvPr>
        </p:nvSpPr>
        <p:spPr>
          <a:xfrm>
            <a:off x="685800" y="-12853"/>
            <a:ext cx="13258800" cy="529111"/>
          </a:xfrm>
        </p:spPr>
        <p:txBody>
          <a:bodyPr/>
          <a:lstStyle/>
          <a:p>
            <a:r>
              <a:rPr lang="en-IN" b="1" dirty="0">
                <a:solidFill>
                  <a:srgbClr val="FF0000"/>
                </a:solidFill>
              </a:rPr>
              <a:t>DISTANCE Vector Routing- </a:t>
            </a:r>
            <a:r>
              <a:rPr lang="en-US" dirty="0">
                <a:solidFill>
                  <a:srgbClr val="FF0000"/>
                </a:solidFill>
              </a:rPr>
              <a:t>Count to Infinity Problem</a:t>
            </a:r>
            <a:br>
              <a:rPr lang="en-IN"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71BE0012-ABEF-E6B7-36A8-714A3305AF4F}"/>
              </a:ext>
            </a:extLst>
          </p:cNvPr>
          <p:cNvSpPr>
            <a:spLocks noGrp="1"/>
          </p:cNvSpPr>
          <p:nvPr>
            <p:ph type="body" sz="quarter" idx="17"/>
          </p:nvPr>
        </p:nvSpPr>
        <p:spPr>
          <a:xfrm>
            <a:off x="973446" y="609600"/>
            <a:ext cx="13656954" cy="12212042"/>
          </a:xfrm>
        </p:spPr>
        <p:txBody>
          <a:bodyPr/>
          <a:lstStyle/>
          <a:p>
            <a:pPr marL="0" indent="0" algn="just">
              <a:buNone/>
            </a:pPr>
            <a:r>
              <a:rPr lang="en-US" altLang="ja-JP" dirty="0"/>
              <a:t>The </a:t>
            </a:r>
            <a:r>
              <a:rPr lang="en-US" altLang="ja-JP" b="1" dirty="0"/>
              <a:t>Count to Infinity Problem</a:t>
            </a:r>
            <a:r>
              <a:rPr lang="en-US" altLang="ja-JP" dirty="0"/>
              <a:t> is a well-known issue in </a:t>
            </a:r>
            <a:r>
              <a:rPr lang="en-US" altLang="ja-JP" b="1" dirty="0"/>
              <a:t>distance vector routing protocols</a:t>
            </a:r>
            <a:r>
              <a:rPr lang="en-US" altLang="ja-JP" dirty="0"/>
              <a:t> used in computer networks. It occurs when routers take an excessively long time to converge after a link failure, leading to inefficient routing and potential loops.</a:t>
            </a:r>
          </a:p>
          <a:p>
            <a:pPr marL="0" indent="0" algn="just">
              <a:buNone/>
            </a:pPr>
            <a:r>
              <a:rPr lang="en-US" altLang="ja-JP" dirty="0">
                <a:solidFill>
                  <a:srgbClr val="FF0000"/>
                </a:solidFill>
              </a:rPr>
              <a:t>How It Happens:</a:t>
            </a:r>
            <a:endParaRPr lang="en-US" altLang="ja-JP" b="1" dirty="0">
              <a:solidFill>
                <a:srgbClr val="FF0000"/>
              </a:solidFill>
            </a:endParaRPr>
          </a:p>
          <a:p>
            <a:pPr algn="just"/>
            <a:r>
              <a:rPr lang="en-US" altLang="ja-JP" b="1" dirty="0"/>
              <a:t>Initial State</a:t>
            </a:r>
            <a:r>
              <a:rPr lang="en-US" altLang="ja-JP" dirty="0"/>
              <a:t>: Routers exchange distance vectors (routing tables) with their neighbors, containing the cost (or distance) to reach various destinations.</a:t>
            </a:r>
          </a:p>
          <a:p>
            <a:pPr algn="just"/>
            <a:r>
              <a:rPr lang="en-US" altLang="ja-JP" b="1" dirty="0"/>
              <a:t>Link Failure</a:t>
            </a:r>
            <a:r>
              <a:rPr lang="en-US" altLang="ja-JP" dirty="0"/>
              <a:t>: If a link between two routers fails, the affected routers update their routing tables to reflect the increased cost (often set to infinity) to reach the destination through the failed link.</a:t>
            </a:r>
          </a:p>
          <a:p>
            <a:pPr algn="just"/>
            <a:r>
              <a:rPr lang="en-US" altLang="ja-JP" b="1" dirty="0"/>
              <a:t>Propagation of Incorrect Information</a:t>
            </a:r>
            <a:r>
              <a:rPr lang="en-US" altLang="ja-JP" dirty="0"/>
              <a:t>: Neighboring routers may not immediately recognize the failure and continue to advertise outdated or incorrect routes.</a:t>
            </a:r>
          </a:p>
          <a:p>
            <a:pPr algn="just"/>
            <a:r>
              <a:rPr lang="en-US" altLang="ja-JP" b="1" dirty="0"/>
              <a:t>Counting to Infinity</a:t>
            </a:r>
            <a:r>
              <a:rPr lang="en-US" altLang="ja-JP" dirty="0"/>
              <a:t>: The routers incrementally increase the cost to the unreachable destination, step by step, until the cost reaches a predefined "infinity" value. This process can take a long time, especially in larger networks.</a:t>
            </a:r>
          </a:p>
          <a:p>
            <a:pPr marL="0" indent="0" algn="just">
              <a:buNone/>
            </a:pPr>
            <a:endParaRPr lang="en-US" altLang="ja-JP" dirty="0"/>
          </a:p>
        </p:txBody>
      </p:sp>
    </p:spTree>
    <p:extLst>
      <p:ext uri="{BB962C8B-B14F-4D97-AF65-F5344CB8AC3E}">
        <p14:creationId xmlns:p14="http://schemas.microsoft.com/office/powerpoint/2010/main" val="3162658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D510C-1C57-9A8F-D417-0E80A2B7C82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EB9750E-5071-AFBC-DD09-54FE66CEC5A2}"/>
              </a:ext>
            </a:extLst>
          </p:cNvPr>
          <p:cNvSpPr>
            <a:spLocks noGrp="1"/>
          </p:cNvSpPr>
          <p:nvPr>
            <p:ph type="title"/>
          </p:nvPr>
        </p:nvSpPr>
        <p:spPr>
          <a:xfrm>
            <a:off x="685800" y="-12853"/>
            <a:ext cx="13258800" cy="529111"/>
          </a:xfrm>
        </p:spPr>
        <p:txBody>
          <a:bodyPr/>
          <a:lstStyle/>
          <a:p>
            <a:r>
              <a:rPr lang="en-IN" b="1" dirty="0">
                <a:solidFill>
                  <a:srgbClr val="FF0000"/>
                </a:solidFill>
              </a:rPr>
              <a:t>DISTANCE Vector Routing- </a:t>
            </a:r>
            <a:r>
              <a:rPr lang="en-US" dirty="0">
                <a:solidFill>
                  <a:srgbClr val="FF0000"/>
                </a:solidFill>
              </a:rPr>
              <a:t>Count to Infinity Problem</a:t>
            </a:r>
            <a:br>
              <a:rPr lang="en-IN"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EC6AB1A0-5BAD-A705-5CF4-BF255747DA2D}"/>
              </a:ext>
            </a:extLst>
          </p:cNvPr>
          <p:cNvSpPr>
            <a:spLocks noGrp="1"/>
          </p:cNvSpPr>
          <p:nvPr>
            <p:ph type="body" sz="quarter" idx="17"/>
          </p:nvPr>
        </p:nvSpPr>
        <p:spPr>
          <a:xfrm>
            <a:off x="829623" y="516258"/>
            <a:ext cx="13648377" cy="12212042"/>
          </a:xfrm>
        </p:spPr>
        <p:txBody>
          <a:bodyPr/>
          <a:lstStyle/>
          <a:p>
            <a:pPr marL="0" indent="0">
              <a:buNone/>
            </a:pPr>
            <a:r>
              <a:rPr lang="en-IN" altLang="ja-JP" b="1" dirty="0"/>
              <a:t>Counting to infinity problem: </a:t>
            </a:r>
            <a:endParaRPr lang="en-IN" altLang="ja-JP" dirty="0"/>
          </a:p>
          <a:p>
            <a:pPr marL="0" indent="0" algn="just">
              <a:buNone/>
            </a:pPr>
            <a:r>
              <a:rPr lang="en-IN" altLang="ja-JP" dirty="0"/>
              <a:t>In this example, the Bellman-Ford algorithm will converge for each router, they will have entries for each other. B will know that it can get to C at a cost of 1, and A will know that it can get to C via B at a cost of 2. </a:t>
            </a:r>
          </a:p>
          <a:p>
            <a:pPr marL="0" indent="0" algn="just">
              <a:buNone/>
            </a:pPr>
            <a:endParaRPr lang="en-US" altLang="ja-JP" dirty="0"/>
          </a:p>
          <a:p>
            <a:pPr marL="0" indent="0" algn="just">
              <a:buNone/>
            </a:pPr>
            <a:endParaRPr lang="en-US" altLang="ja-JP" dirty="0"/>
          </a:p>
          <a:p>
            <a:pPr marL="0" indent="0" algn="just">
              <a:buNone/>
            </a:pPr>
            <a:endParaRPr lang="en-US" altLang="ja-JP" dirty="0"/>
          </a:p>
          <a:p>
            <a:pPr marL="0" indent="0" algn="just">
              <a:buNone/>
            </a:pPr>
            <a:r>
              <a:rPr lang="en-US" altLang="ja-JP" dirty="0"/>
              <a:t>If the link between B and C is disconnected, then B will know that it can no longer get to C via that link and will remove it from its table. </a:t>
            </a:r>
          </a:p>
          <a:p>
            <a:pPr marL="0" indent="0" algn="just">
              <a:buNone/>
            </a:pPr>
            <a:r>
              <a:rPr lang="en-US" altLang="ja-JP" dirty="0"/>
              <a:t>Before it can send any updates it's possible that it will receive an update from A which will be advertising that it can get to C at a cost of 2. </a:t>
            </a:r>
          </a:p>
          <a:p>
            <a:pPr marL="0" indent="0" algn="just">
              <a:buNone/>
            </a:pPr>
            <a:r>
              <a:rPr lang="en-US" altLang="ja-JP" dirty="0"/>
              <a:t>B can get to A at a cost of 1, so it will update a route to C via A at a cost of 3. A will then receive updates from B later and update its cost to 4. </a:t>
            </a:r>
          </a:p>
          <a:p>
            <a:pPr marL="0" indent="0" algn="just">
              <a:buNone/>
            </a:pPr>
            <a:r>
              <a:rPr lang="en-US" altLang="ja-JP" dirty="0"/>
              <a:t>They will then go on feeding each other bad information toward infinity which is called as </a:t>
            </a:r>
            <a:r>
              <a:rPr lang="en-US" altLang="ja-JP" b="1" dirty="0"/>
              <a:t>Count to Infinity problem</a:t>
            </a:r>
            <a:r>
              <a:rPr lang="en-US" altLang="ja-JP" dirty="0"/>
              <a:t>.  </a:t>
            </a:r>
          </a:p>
        </p:txBody>
      </p:sp>
      <p:pic>
        <p:nvPicPr>
          <p:cNvPr id="1026" name="Picture 2">
            <a:extLst>
              <a:ext uri="{FF2B5EF4-FFF2-40B4-BE49-F238E27FC236}">
                <a16:creationId xmlns:a16="http://schemas.microsoft.com/office/drawing/2014/main" id="{82383E74-2806-5164-7571-E69C5C1B0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821" y="2590800"/>
            <a:ext cx="55626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A1B72CF-3FBF-8CE0-393B-686B9EDF7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660114"/>
            <a:ext cx="5334000" cy="130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5081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1AD16-AE78-CAC0-0C9A-7BD9D330D58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C4AEA0A-FE49-4ECF-A455-9F40C29B7D3A}"/>
              </a:ext>
            </a:extLst>
          </p:cNvPr>
          <p:cNvSpPr>
            <a:spLocks noGrp="1"/>
          </p:cNvSpPr>
          <p:nvPr>
            <p:ph type="title"/>
          </p:nvPr>
        </p:nvSpPr>
        <p:spPr>
          <a:xfrm>
            <a:off x="685800" y="-12853"/>
            <a:ext cx="13258800" cy="529111"/>
          </a:xfrm>
        </p:spPr>
        <p:txBody>
          <a:bodyPr/>
          <a:lstStyle/>
          <a:p>
            <a:r>
              <a:rPr lang="en-IN" b="1" dirty="0">
                <a:solidFill>
                  <a:srgbClr val="FF0000"/>
                </a:solidFill>
              </a:rPr>
              <a:t>DISTANCE Vector Routing- </a:t>
            </a:r>
            <a:r>
              <a:rPr lang="en-US" dirty="0">
                <a:solidFill>
                  <a:srgbClr val="FF0000"/>
                </a:solidFill>
              </a:rPr>
              <a:t>Count to Infinity Problem</a:t>
            </a:r>
            <a:br>
              <a:rPr lang="en-IN"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599B27A2-EDCC-1117-BD85-0ED19D1427CF}"/>
              </a:ext>
            </a:extLst>
          </p:cNvPr>
          <p:cNvSpPr>
            <a:spLocks noGrp="1"/>
          </p:cNvSpPr>
          <p:nvPr>
            <p:ph type="body" sz="quarter" idx="17"/>
          </p:nvPr>
        </p:nvSpPr>
        <p:spPr>
          <a:xfrm>
            <a:off x="1066800" y="762000"/>
            <a:ext cx="13258800" cy="7086600"/>
          </a:xfrm>
        </p:spPr>
        <p:txBody>
          <a:bodyPr/>
          <a:lstStyle/>
          <a:p>
            <a:pPr marL="0" indent="0">
              <a:buNone/>
            </a:pPr>
            <a:r>
              <a:rPr lang="en-US" altLang="ja-JP" b="1" dirty="0">
                <a:solidFill>
                  <a:srgbClr val="FF0000"/>
                </a:solidFill>
              </a:rPr>
              <a:t>Solution for Count to Infinity problem:-</a:t>
            </a:r>
          </a:p>
          <a:p>
            <a:pPr marL="0" indent="0">
              <a:buNone/>
            </a:pPr>
            <a:r>
              <a:rPr lang="en-US" altLang="ja-JP" b="1" dirty="0">
                <a:solidFill>
                  <a:srgbClr val="FF0000"/>
                </a:solidFill>
              </a:rPr>
              <a:t>Route Poisoning:</a:t>
            </a:r>
            <a:br>
              <a:rPr lang="en-US" dirty="0"/>
            </a:br>
            <a:r>
              <a:rPr lang="en-US" altLang="ja-JP" dirty="0"/>
              <a:t>When a route fails, distance vector protocols spread the </a:t>
            </a:r>
            <a:r>
              <a:rPr lang="en-US" altLang="ja-JP" i="1" dirty="0"/>
              <a:t>bad news</a:t>
            </a:r>
            <a:r>
              <a:rPr lang="en-US" altLang="ja-JP" dirty="0"/>
              <a:t> about a route failure by poisoning the route. Route poisoning refers to the practice of advertising a route, but with a special metric value called Infinity. </a:t>
            </a:r>
          </a:p>
          <a:p>
            <a:pPr marL="0" indent="0">
              <a:buNone/>
            </a:pPr>
            <a:endParaRPr lang="en-US" altLang="ja-JP" dirty="0"/>
          </a:p>
          <a:p>
            <a:pPr marL="0" indent="0">
              <a:buNone/>
            </a:pPr>
            <a:endParaRPr lang="en-US" altLang="ja-JP" dirty="0"/>
          </a:p>
          <a:p>
            <a:pPr marL="0" indent="0">
              <a:buNone/>
            </a:pPr>
            <a:r>
              <a:rPr lang="en-IN" dirty="0">
                <a:solidFill>
                  <a:srgbClr val="FF0000"/>
                </a:solidFill>
              </a:rPr>
              <a:t>Split Horizon Rule:</a:t>
            </a:r>
            <a:endParaRPr lang="en-US" altLang="ja-JP" dirty="0">
              <a:solidFill>
                <a:srgbClr val="FF0000"/>
              </a:solidFill>
            </a:endParaRPr>
          </a:p>
          <a:p>
            <a:pPr marL="0" indent="0">
              <a:buNone/>
            </a:pPr>
            <a:r>
              <a:rPr lang="en-US" dirty="0"/>
              <a:t>A router will not send information about a route back in the same direction from which it learned it.</a:t>
            </a:r>
          </a:p>
          <a:p>
            <a:pPr marL="0" indent="0">
              <a:buNone/>
            </a:pPr>
            <a:endParaRPr lang="en-US" altLang="ja-JP" dirty="0"/>
          </a:p>
          <a:p>
            <a:pPr marL="0" indent="0">
              <a:buNone/>
            </a:pPr>
            <a:endParaRPr lang="en-US" altLang="ja-JP" dirty="0"/>
          </a:p>
        </p:txBody>
      </p:sp>
      <p:pic>
        <p:nvPicPr>
          <p:cNvPr id="2050" name="Picture 2" descr="Lightbox">
            <a:extLst>
              <a:ext uri="{FF2B5EF4-FFF2-40B4-BE49-F238E27FC236}">
                <a16:creationId xmlns:a16="http://schemas.microsoft.com/office/drawing/2014/main" id="{E3CD3D8C-97A9-8C9A-9D57-C8A7AB6B2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550" y="3371850"/>
            <a:ext cx="50673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33D6184-F716-1C15-613A-A150E4394D64}"/>
              </a:ext>
            </a:extLst>
          </p:cNvPr>
          <p:cNvPicPr>
            <a:picLocks noChangeAspect="1"/>
          </p:cNvPicPr>
          <p:nvPr/>
        </p:nvPicPr>
        <p:blipFill>
          <a:blip r:embed="rId3"/>
          <a:stretch>
            <a:fillRect/>
          </a:stretch>
        </p:blipFill>
        <p:spPr>
          <a:xfrm>
            <a:off x="4038600" y="5943600"/>
            <a:ext cx="5105400" cy="1219200"/>
          </a:xfrm>
          <a:prstGeom prst="rect">
            <a:avLst/>
          </a:prstGeom>
        </p:spPr>
      </p:pic>
    </p:spTree>
    <p:extLst>
      <p:ext uri="{BB962C8B-B14F-4D97-AF65-F5344CB8AC3E}">
        <p14:creationId xmlns:p14="http://schemas.microsoft.com/office/powerpoint/2010/main" val="816906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8E556-04E6-17E4-9C86-1FEAFA58507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2348F8-F610-D36B-BBDF-ACDEEA42C0A3}"/>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Algorithms-Link state Routing (</a:t>
            </a:r>
            <a:r>
              <a:rPr lang="en-IN" b="1" dirty="0" err="1">
                <a:solidFill>
                  <a:srgbClr val="FF0000"/>
                </a:solidFill>
              </a:rPr>
              <a:t>lsR</a:t>
            </a:r>
            <a:r>
              <a:rPr lang="en-IN" b="1" dirty="0">
                <a:solidFill>
                  <a:srgbClr val="FF0000"/>
                </a:solidFill>
              </a:rPr>
              <a:t>)</a:t>
            </a:r>
            <a:br>
              <a:rPr lang="en-IN"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5B53C599-1A0A-040E-5409-8E8CAC691BB2}"/>
              </a:ext>
            </a:extLst>
          </p:cNvPr>
          <p:cNvSpPr>
            <a:spLocks noGrp="1"/>
          </p:cNvSpPr>
          <p:nvPr>
            <p:ph type="body" sz="quarter" idx="17"/>
          </p:nvPr>
        </p:nvSpPr>
        <p:spPr>
          <a:xfrm>
            <a:off x="973446" y="762000"/>
            <a:ext cx="12971154" cy="12212042"/>
          </a:xfrm>
        </p:spPr>
        <p:txBody>
          <a:bodyPr/>
          <a:lstStyle/>
          <a:p>
            <a:pPr marL="0" indent="0" algn="just">
              <a:buNone/>
            </a:pPr>
            <a:r>
              <a:rPr lang="en-IN" altLang="ja-JP" dirty="0"/>
              <a:t>Link state routing is a technique in which each router shares the knowledge of its neighbourhood with every other router in the internetwork.</a:t>
            </a:r>
          </a:p>
          <a:p>
            <a:pPr marL="0" indent="0" algn="just">
              <a:buNone/>
            </a:pPr>
            <a:r>
              <a:rPr lang="en-IN" altLang="ja-JP" b="1" dirty="0"/>
              <a:t>The three keys to understand the Link State Routing algorithm:</a:t>
            </a:r>
            <a:endParaRPr lang="en-IN" altLang="ja-JP" dirty="0"/>
          </a:p>
          <a:p>
            <a:pPr lvl="0" algn="just"/>
            <a:r>
              <a:rPr lang="en-IN" altLang="ja-JP" b="1" dirty="0"/>
              <a:t>Knowledge about the neighbourhood:</a:t>
            </a:r>
            <a:r>
              <a:rPr lang="en-IN" altLang="ja-JP" dirty="0"/>
              <a:t> Instead of sending its routing table, a router sends the information about its neighbourhood only. A router broadcast its identities and cost of the directly attached links to other routers.</a:t>
            </a:r>
          </a:p>
          <a:p>
            <a:pPr lvl="0" algn="just"/>
            <a:r>
              <a:rPr lang="en-IN" altLang="ja-JP" b="1" dirty="0"/>
              <a:t>Flooding:</a:t>
            </a:r>
            <a:r>
              <a:rPr lang="en-IN" altLang="ja-JP" dirty="0"/>
              <a:t> Each router sends the information to every other router on the internetwork except its neighbours. This process is known as Flooding. Every router that receives the packet sends the copies to all its neighbours. Finally, each and every router receives a copy of the same information.</a:t>
            </a:r>
          </a:p>
          <a:p>
            <a:pPr lvl="0" algn="just"/>
            <a:r>
              <a:rPr lang="en-IN" altLang="ja-JP" b="1" dirty="0"/>
              <a:t>Information sharing:</a:t>
            </a:r>
            <a:r>
              <a:rPr lang="en-IN" altLang="ja-JP" dirty="0"/>
              <a:t> A router sends the information to every other router only when the change occurs in the information.</a:t>
            </a:r>
          </a:p>
          <a:p>
            <a:pPr marL="0" indent="0">
              <a:buNone/>
            </a:pPr>
            <a:endParaRPr lang="en-US" altLang="ja-JP" dirty="0"/>
          </a:p>
        </p:txBody>
      </p:sp>
    </p:spTree>
    <p:extLst>
      <p:ext uri="{BB962C8B-B14F-4D97-AF65-F5344CB8AC3E}">
        <p14:creationId xmlns:p14="http://schemas.microsoft.com/office/powerpoint/2010/main" val="31059819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6F21-5B9E-DC43-D2AE-CE41B01E369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B21269D-B5D4-90AE-7745-4BBA1B4034B8}"/>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Algorithms-Link state Routing (</a:t>
            </a:r>
            <a:r>
              <a:rPr lang="en-IN" b="1" dirty="0" err="1">
                <a:solidFill>
                  <a:srgbClr val="FF0000"/>
                </a:solidFill>
              </a:rPr>
              <a:t>lsR</a:t>
            </a:r>
            <a:r>
              <a:rPr lang="en-IN" b="1" dirty="0">
                <a:solidFill>
                  <a:srgbClr val="FF0000"/>
                </a:solidFill>
              </a:rPr>
              <a:t>)</a:t>
            </a:r>
            <a:br>
              <a:rPr lang="en-IN"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FEA80BE9-7C02-3E8E-D38A-065AA898E9D6}"/>
              </a:ext>
            </a:extLst>
          </p:cNvPr>
          <p:cNvSpPr>
            <a:spLocks noGrp="1"/>
          </p:cNvSpPr>
          <p:nvPr>
            <p:ph type="body" sz="quarter" idx="17"/>
          </p:nvPr>
        </p:nvSpPr>
        <p:spPr>
          <a:xfrm>
            <a:off x="1219200" y="838200"/>
            <a:ext cx="12954000" cy="6477000"/>
          </a:xfrm>
        </p:spPr>
        <p:txBody>
          <a:bodyPr/>
          <a:lstStyle/>
          <a:p>
            <a:pPr marL="0" indent="0" algn="just">
              <a:buNone/>
            </a:pPr>
            <a:r>
              <a:rPr lang="en-IN" altLang="ja-JP" dirty="0">
                <a:solidFill>
                  <a:srgbClr val="FF0000"/>
                </a:solidFill>
              </a:rPr>
              <a:t>Link State Routing has two phases:</a:t>
            </a:r>
          </a:p>
          <a:p>
            <a:pPr marL="0" indent="0" algn="just">
              <a:buNone/>
            </a:pPr>
            <a:r>
              <a:rPr lang="en-IN" altLang="ja-JP" dirty="0">
                <a:solidFill>
                  <a:srgbClr val="FF0000"/>
                </a:solidFill>
              </a:rPr>
              <a:t>Reliable Flooding</a:t>
            </a:r>
          </a:p>
          <a:p>
            <a:pPr lvl="0" algn="just"/>
            <a:r>
              <a:rPr lang="en-IN" altLang="ja-JP" b="1" dirty="0"/>
              <a:t>Initial state:</a:t>
            </a:r>
            <a:r>
              <a:rPr lang="en-IN" altLang="ja-JP" dirty="0"/>
              <a:t> Each node knows the cost of its neighbours.</a:t>
            </a:r>
          </a:p>
          <a:p>
            <a:pPr lvl="0" algn="just"/>
            <a:r>
              <a:rPr lang="en-IN" altLang="ja-JP" b="1" dirty="0"/>
              <a:t>Final state:</a:t>
            </a:r>
            <a:r>
              <a:rPr lang="en-IN" altLang="ja-JP" dirty="0"/>
              <a:t> Each node knows the entire graph.</a:t>
            </a:r>
          </a:p>
          <a:p>
            <a:pPr marL="0" indent="0" algn="just">
              <a:buNone/>
            </a:pPr>
            <a:r>
              <a:rPr lang="en-IN" altLang="ja-JP" b="1" dirty="0">
                <a:solidFill>
                  <a:srgbClr val="FF0000"/>
                </a:solidFill>
              </a:rPr>
              <a:t>Route Calculation</a:t>
            </a:r>
          </a:p>
          <a:p>
            <a:pPr algn="just"/>
            <a:r>
              <a:rPr lang="en-IN" altLang="ja-JP" dirty="0"/>
              <a:t>Each node uses Dijkstra's algorithm on the graph to calculate the optimal routes to all nodes.</a:t>
            </a:r>
          </a:p>
          <a:p>
            <a:pPr lvl="0" algn="just"/>
            <a:r>
              <a:rPr lang="en-IN" altLang="ja-JP" dirty="0"/>
              <a:t>The Link state routing algorithm is also known as Dijkstra's algorithm which is used to find the shortest path from one node to every other node in the network.</a:t>
            </a:r>
          </a:p>
          <a:p>
            <a:pPr lvl="0" algn="just"/>
            <a:r>
              <a:rPr lang="en-IN" altLang="ja-JP" dirty="0"/>
              <a:t>The Dijkstra's algorithm is an iterative, and it has the property that after k</a:t>
            </a:r>
            <a:r>
              <a:rPr lang="en-IN" altLang="ja-JP" baseline="30000" dirty="0"/>
              <a:t>th</a:t>
            </a:r>
            <a:r>
              <a:rPr lang="en-IN" altLang="ja-JP" dirty="0"/>
              <a:t> iteration of the algorithm, the least cost paths are well known for k destination nodes.</a:t>
            </a:r>
          </a:p>
          <a:p>
            <a:pPr marL="0" indent="0">
              <a:buNone/>
            </a:pPr>
            <a:endParaRPr lang="en-US" altLang="ja-JP" dirty="0"/>
          </a:p>
        </p:txBody>
      </p:sp>
    </p:spTree>
    <p:extLst>
      <p:ext uri="{BB962C8B-B14F-4D97-AF65-F5344CB8AC3E}">
        <p14:creationId xmlns:p14="http://schemas.microsoft.com/office/powerpoint/2010/main" val="42923921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3C91A-14A0-DBD6-809C-18863E5A16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0871AAB-1B2C-2CC2-1E4C-CBDB254FE37F}"/>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Algorithms-Link state Routing (</a:t>
            </a:r>
            <a:r>
              <a:rPr lang="en-IN" b="1" dirty="0" err="1">
                <a:solidFill>
                  <a:srgbClr val="FF0000"/>
                </a:solidFill>
              </a:rPr>
              <a:t>lsR</a:t>
            </a:r>
            <a:r>
              <a:rPr lang="en-IN" b="1" dirty="0">
                <a:solidFill>
                  <a:srgbClr val="FF0000"/>
                </a:solidFill>
              </a:rPr>
              <a:t>)</a:t>
            </a:r>
            <a:br>
              <a:rPr lang="en-IN" b="1" dirty="0"/>
            </a:br>
            <a:br>
              <a:rPr lang="en-IN" b="1" dirty="0"/>
            </a:br>
            <a:br>
              <a:rPr lang="en-US" b="1" dirty="0"/>
            </a:b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732D1780-8C80-F87D-4508-2805EE39F0EB}"/>
              </a:ext>
            </a:extLst>
          </p:cNvPr>
          <p:cNvSpPr>
            <a:spLocks noGrp="1"/>
          </p:cNvSpPr>
          <p:nvPr>
            <p:ph type="body" sz="quarter" idx="17"/>
          </p:nvPr>
        </p:nvSpPr>
        <p:spPr>
          <a:xfrm>
            <a:off x="1162508" y="1219200"/>
            <a:ext cx="12971154" cy="12212042"/>
          </a:xfrm>
        </p:spPr>
        <p:txBody>
          <a:bodyPr/>
          <a:lstStyle/>
          <a:p>
            <a:pPr marL="0" indent="0">
              <a:buNone/>
            </a:pPr>
            <a:endParaRPr lang="en-US" altLang="ja-JP" dirty="0"/>
          </a:p>
        </p:txBody>
      </p:sp>
      <p:pic>
        <p:nvPicPr>
          <p:cNvPr id="3" name="Picture 2">
            <a:extLst>
              <a:ext uri="{FF2B5EF4-FFF2-40B4-BE49-F238E27FC236}">
                <a16:creationId xmlns:a16="http://schemas.microsoft.com/office/drawing/2014/main" id="{1B9D2EFF-E1DE-C3CD-052B-2D299A38BB95}"/>
              </a:ext>
            </a:extLst>
          </p:cNvPr>
          <p:cNvPicPr>
            <a:picLocks noChangeAspect="1"/>
          </p:cNvPicPr>
          <p:nvPr/>
        </p:nvPicPr>
        <p:blipFill>
          <a:blip r:embed="rId2"/>
          <a:stretch>
            <a:fillRect/>
          </a:stretch>
        </p:blipFill>
        <p:spPr>
          <a:xfrm>
            <a:off x="1162508" y="1185231"/>
            <a:ext cx="9982200" cy="5429250"/>
          </a:xfrm>
          <a:prstGeom prst="rect">
            <a:avLst/>
          </a:prstGeom>
        </p:spPr>
      </p:pic>
    </p:spTree>
    <p:extLst>
      <p:ext uri="{BB962C8B-B14F-4D97-AF65-F5344CB8AC3E}">
        <p14:creationId xmlns:p14="http://schemas.microsoft.com/office/powerpoint/2010/main" val="4070554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0B992-92F5-B30C-F3E1-2D5EEDA651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5CB901D-6AC4-0ADB-4B5F-4559383FC9EA}"/>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IN" b="1" u="sng" dirty="0">
                <a:solidFill>
                  <a:srgbClr val="FF0000"/>
                </a:solidFill>
              </a:rPr>
              <a:t>Path Vector Routing</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9A8587AB-8100-BFED-5B32-341EC83F4A23}"/>
              </a:ext>
            </a:extLst>
          </p:cNvPr>
          <p:cNvSpPr>
            <a:spLocks noGrp="1"/>
          </p:cNvSpPr>
          <p:nvPr>
            <p:ph type="body" sz="quarter" idx="17"/>
          </p:nvPr>
        </p:nvSpPr>
        <p:spPr>
          <a:xfrm>
            <a:off x="1143000" y="762000"/>
            <a:ext cx="12420600" cy="7030442"/>
          </a:xfrm>
        </p:spPr>
        <p:txBody>
          <a:bodyPr/>
          <a:lstStyle/>
          <a:p>
            <a:pPr algn="just"/>
            <a:r>
              <a:rPr lang="en-IN" altLang="ja-JP" dirty="0"/>
              <a:t>A </a:t>
            </a:r>
            <a:r>
              <a:rPr lang="en-IN" altLang="ja-JP" b="1" dirty="0"/>
              <a:t>path-vector routing protocol</a:t>
            </a:r>
            <a:r>
              <a:rPr lang="en-IN" altLang="ja-JP" dirty="0"/>
              <a:t> is a network routing protocol that maintains path information dynamically. </a:t>
            </a:r>
          </a:p>
          <a:p>
            <a:pPr algn="just"/>
            <a:r>
              <a:rPr lang="en-US" b="1" dirty="0"/>
              <a:t>Path Vector Routing</a:t>
            </a:r>
            <a:r>
              <a:rPr lang="en-US" dirty="0"/>
              <a:t> is a network routing method where routers share the </a:t>
            </a:r>
            <a:r>
              <a:rPr lang="en-US" b="1" dirty="0"/>
              <a:t>full path</a:t>
            </a:r>
            <a:r>
              <a:rPr lang="en-US" dirty="0"/>
              <a:t> (list of networks or autonomous systems) to a destination. This helps prevent loops and allows routing decisions based on policies, not just distance. </a:t>
            </a:r>
            <a:r>
              <a:rPr lang="en-US" b="1" dirty="0"/>
              <a:t>BGP</a:t>
            </a:r>
            <a:r>
              <a:rPr lang="en-US" dirty="0"/>
              <a:t> is the best-known example.</a:t>
            </a:r>
          </a:p>
          <a:p>
            <a:pPr algn="just"/>
            <a:r>
              <a:rPr lang="en-IN" altLang="ja-JP" dirty="0"/>
              <a:t>In a path-vector routing protocol, each entry in the routing table contains the destination network, the next router, and the path to reach the destination. </a:t>
            </a:r>
          </a:p>
          <a:p>
            <a:pPr algn="just"/>
            <a:r>
              <a:rPr lang="en-IN" altLang="ja-JP" dirty="0"/>
              <a:t>This protocol is often used in conjunction with the Bellman-Ford routing algorithm to prevent the "Count to Infinity" problem.</a:t>
            </a:r>
          </a:p>
          <a:p>
            <a:pPr marL="0" indent="0">
              <a:buNone/>
            </a:pPr>
            <a:endParaRPr lang="en-US" altLang="ja-JP" dirty="0"/>
          </a:p>
        </p:txBody>
      </p:sp>
    </p:spTree>
    <p:extLst>
      <p:ext uri="{BB962C8B-B14F-4D97-AF65-F5344CB8AC3E}">
        <p14:creationId xmlns:p14="http://schemas.microsoft.com/office/powerpoint/2010/main" val="28010861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D40B7-E8D9-BD4C-0D19-FECC1D4B8F5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08B1781-229D-F99F-D116-5EA77037E345}"/>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IN" b="1" u="sng" dirty="0">
                <a:solidFill>
                  <a:srgbClr val="FF0000"/>
                </a:solidFill>
              </a:rPr>
              <a:t>Path Vector Routing</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15F33050-A7F3-3E2A-3975-7C783978DB52}"/>
              </a:ext>
            </a:extLst>
          </p:cNvPr>
          <p:cNvSpPr>
            <a:spLocks noGrp="1"/>
          </p:cNvSpPr>
          <p:nvPr>
            <p:ph type="body" sz="quarter" idx="17"/>
          </p:nvPr>
        </p:nvSpPr>
        <p:spPr>
          <a:xfrm>
            <a:off x="1143000" y="762000"/>
            <a:ext cx="12420600" cy="7030442"/>
          </a:xfrm>
        </p:spPr>
        <p:txBody>
          <a:bodyPr/>
          <a:lstStyle/>
          <a:p>
            <a:pPr marL="0" indent="0" algn="just">
              <a:buNone/>
            </a:pPr>
            <a:r>
              <a:rPr lang="en-IN" altLang="ja-JP" b="1" dirty="0">
                <a:solidFill>
                  <a:srgbClr val="FF0000"/>
                </a:solidFill>
              </a:rPr>
              <a:t>Border Gateway Protocol (BGP)</a:t>
            </a:r>
            <a:endParaRPr lang="en-IN" altLang="ja-JP" dirty="0">
              <a:solidFill>
                <a:srgbClr val="FF0000"/>
              </a:solidFill>
            </a:endParaRPr>
          </a:p>
          <a:p>
            <a:r>
              <a:rPr lang="en-US" dirty="0"/>
              <a:t>BGP is the </a:t>
            </a:r>
            <a:r>
              <a:rPr lang="en-US" b="1" dirty="0"/>
              <a:t>path vector routing protocol</a:t>
            </a:r>
            <a:r>
              <a:rPr lang="en-US" dirty="0"/>
              <a:t> used to exchange routing information between </a:t>
            </a:r>
            <a:r>
              <a:rPr lang="en-US" b="1" dirty="0"/>
              <a:t>Autonomous Systems (AS)</a:t>
            </a:r>
            <a:r>
              <a:rPr lang="en-US" dirty="0"/>
              <a:t> on the Internet.</a:t>
            </a:r>
            <a:br>
              <a:rPr lang="en-US" dirty="0"/>
            </a:br>
            <a:r>
              <a:rPr lang="en-US" dirty="0"/>
              <a:t>It decides the best path for data packets based on </a:t>
            </a:r>
            <a:r>
              <a:rPr lang="en-US" b="1" dirty="0"/>
              <a:t>path information and routing policies</a:t>
            </a:r>
            <a:r>
              <a:rPr lang="en-US" dirty="0"/>
              <a:t>, not just shortest distance.</a:t>
            </a:r>
          </a:p>
          <a:p>
            <a:r>
              <a:rPr lang="en-US" b="1" dirty="0"/>
              <a:t>Type:</a:t>
            </a:r>
            <a:r>
              <a:rPr lang="en-US" dirty="0"/>
              <a:t> Inter-domain routing protocol (between different networks)</a:t>
            </a:r>
          </a:p>
          <a:p>
            <a:r>
              <a:rPr lang="en-US" b="1" dirty="0"/>
              <a:t>Main Feature:</a:t>
            </a:r>
            <a:r>
              <a:rPr lang="en-US" dirty="0"/>
              <a:t> Keeps the </a:t>
            </a:r>
            <a:r>
              <a:rPr lang="en-US" b="1" dirty="0"/>
              <a:t>entire path of AS numbers</a:t>
            </a:r>
            <a:r>
              <a:rPr lang="en-US" dirty="0"/>
              <a:t> to avoid loops</a:t>
            </a:r>
          </a:p>
          <a:p>
            <a:r>
              <a:rPr lang="en-US" b="1" dirty="0"/>
              <a:t>Example:</a:t>
            </a:r>
            <a:r>
              <a:rPr lang="en-US" dirty="0"/>
              <a:t> When sending data from India to the USA, BGP decides which networks (ISPs) the data will pass through.</a:t>
            </a:r>
          </a:p>
        </p:txBody>
      </p:sp>
    </p:spTree>
    <p:extLst>
      <p:ext uri="{BB962C8B-B14F-4D97-AF65-F5344CB8AC3E}">
        <p14:creationId xmlns:p14="http://schemas.microsoft.com/office/powerpoint/2010/main" val="16947084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DBFDD-6679-37A8-698F-DF2E2A26150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107194-AE58-0854-E95B-DCB4C3ED4D46}"/>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IN" b="1" u="sng" dirty="0">
                <a:solidFill>
                  <a:srgbClr val="FF0000"/>
                </a:solidFill>
              </a:rPr>
              <a:t>Path Vector Routing</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1B672B36-27D3-B1B4-6602-837515CC2019}"/>
              </a:ext>
            </a:extLst>
          </p:cNvPr>
          <p:cNvSpPr>
            <a:spLocks noGrp="1"/>
          </p:cNvSpPr>
          <p:nvPr>
            <p:ph type="body" sz="quarter" idx="17"/>
          </p:nvPr>
        </p:nvSpPr>
        <p:spPr>
          <a:xfrm>
            <a:off x="1143000" y="762000"/>
            <a:ext cx="12420600" cy="7030442"/>
          </a:xfrm>
        </p:spPr>
        <p:txBody>
          <a:bodyPr/>
          <a:lstStyle/>
          <a:p>
            <a:pPr marL="0" indent="0">
              <a:buNone/>
            </a:pPr>
            <a:r>
              <a:rPr lang="en-IN" altLang="ja-JP" b="1" dirty="0">
                <a:solidFill>
                  <a:srgbClr val="FF0000"/>
                </a:solidFill>
              </a:rPr>
              <a:t>Phases of Path Vector Routing</a:t>
            </a:r>
            <a:endParaRPr lang="en-IN" altLang="ja-JP" dirty="0">
              <a:solidFill>
                <a:srgbClr val="FF0000"/>
              </a:solidFill>
            </a:endParaRPr>
          </a:p>
          <a:p>
            <a:r>
              <a:rPr lang="en-IN" altLang="ja-JP" dirty="0"/>
              <a:t>Path-vector routing involves three main phases:</a:t>
            </a:r>
          </a:p>
          <a:p>
            <a:pPr lvl="0"/>
            <a:r>
              <a:rPr lang="en-IN" altLang="ja-JP" b="1" dirty="0"/>
              <a:t>Initiation</a:t>
            </a:r>
            <a:r>
              <a:rPr lang="en-IN" altLang="ja-JP" dirty="0"/>
              <a:t>: The initial setup of the routing table and path information.</a:t>
            </a:r>
          </a:p>
          <a:p>
            <a:pPr lvl="0"/>
            <a:r>
              <a:rPr lang="en-IN" altLang="ja-JP" b="1" dirty="0"/>
              <a:t>Sharing</a:t>
            </a:r>
            <a:r>
              <a:rPr lang="en-IN" altLang="ja-JP" dirty="0"/>
              <a:t>: The exchange of path-vector messages between routers.</a:t>
            </a:r>
          </a:p>
          <a:p>
            <a:pPr lvl="0"/>
            <a:r>
              <a:rPr lang="en-IN" altLang="ja-JP" b="1" dirty="0"/>
              <a:t>Updating</a:t>
            </a:r>
            <a:r>
              <a:rPr lang="en-IN" altLang="ja-JP" dirty="0"/>
              <a:t>: The modification of routing tables and messages based on received path-vector information.</a:t>
            </a:r>
          </a:p>
          <a:p>
            <a:pPr marL="0" indent="0">
              <a:buNone/>
            </a:pPr>
            <a:endParaRPr lang="en-US" altLang="ja-JP" dirty="0"/>
          </a:p>
        </p:txBody>
      </p:sp>
    </p:spTree>
    <p:extLst>
      <p:ext uri="{BB962C8B-B14F-4D97-AF65-F5344CB8AC3E}">
        <p14:creationId xmlns:p14="http://schemas.microsoft.com/office/powerpoint/2010/main" val="831092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DEA5F-12D5-D7B4-8D75-6BC2FDE0B74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009F08C-2243-C717-87F1-EE990696269E}"/>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IN" b="1" u="sng" dirty="0">
                <a:solidFill>
                  <a:srgbClr val="FF0000"/>
                </a:solidFill>
              </a:rPr>
              <a:t>Path Vector Routing</a:t>
            </a:r>
            <a:br>
              <a:rPr lang="en-IN" b="1" dirty="0"/>
            </a:br>
            <a:br>
              <a:rPr lang="en-US" b="1" dirty="0"/>
            </a:br>
            <a:br>
              <a:rPr lang="en-US" dirty="0"/>
            </a:br>
            <a:br>
              <a:rPr lang="en-IN" dirty="0"/>
            </a:br>
            <a:endParaRPr lang="en-US" b="1" dirty="0">
              <a:solidFill>
                <a:srgbClr val="FF0000"/>
              </a:solidFill>
            </a:endParaRPr>
          </a:p>
        </p:txBody>
      </p:sp>
      <p:pic>
        <p:nvPicPr>
          <p:cNvPr id="2" name="Picture 1">
            <a:extLst>
              <a:ext uri="{FF2B5EF4-FFF2-40B4-BE49-F238E27FC236}">
                <a16:creationId xmlns:a16="http://schemas.microsoft.com/office/drawing/2014/main" id="{17264346-201B-9392-135D-99DDB02B0FE8}"/>
              </a:ext>
            </a:extLst>
          </p:cNvPr>
          <p:cNvPicPr>
            <a:picLocks noChangeAspect="1"/>
          </p:cNvPicPr>
          <p:nvPr/>
        </p:nvPicPr>
        <p:blipFill>
          <a:blip r:embed="rId2"/>
          <a:stretch>
            <a:fillRect/>
          </a:stretch>
        </p:blipFill>
        <p:spPr>
          <a:xfrm>
            <a:off x="2667000" y="566530"/>
            <a:ext cx="10038549" cy="7663069"/>
          </a:xfrm>
          <a:prstGeom prst="rect">
            <a:avLst/>
          </a:prstGeom>
        </p:spPr>
      </p:pic>
      <p:sp>
        <p:nvSpPr>
          <p:cNvPr id="6" name="Text Placeholder 5">
            <a:extLst>
              <a:ext uri="{FF2B5EF4-FFF2-40B4-BE49-F238E27FC236}">
                <a16:creationId xmlns:a16="http://schemas.microsoft.com/office/drawing/2014/main" id="{5519A03F-FE5F-9643-DD66-AD08CA2929B4}"/>
              </a:ext>
            </a:extLst>
          </p:cNvPr>
          <p:cNvSpPr>
            <a:spLocks noGrp="1"/>
          </p:cNvSpPr>
          <p:nvPr>
            <p:ph type="body" sz="quarter" idx="17"/>
          </p:nvPr>
        </p:nvSpPr>
        <p:spPr>
          <a:xfrm>
            <a:off x="1143000" y="762000"/>
            <a:ext cx="12039600" cy="7030442"/>
          </a:xfrm>
        </p:spPr>
        <p:txBody>
          <a:bodyPr/>
          <a:lstStyle/>
          <a:p>
            <a:pPr marL="0" indent="0">
              <a:buNone/>
            </a:pPr>
            <a:endParaRPr lang="en-US" altLang="ja-JP" dirty="0"/>
          </a:p>
        </p:txBody>
      </p:sp>
    </p:spTree>
    <p:extLst>
      <p:ext uri="{BB962C8B-B14F-4D97-AF65-F5344CB8AC3E}">
        <p14:creationId xmlns:p14="http://schemas.microsoft.com/office/powerpoint/2010/main" val="3687176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208E-BB70-A54F-BB22-5633F4FC1BB3}"/>
              </a:ext>
            </a:extLst>
          </p:cNvPr>
          <p:cNvSpPr>
            <a:spLocks noGrp="1"/>
          </p:cNvSpPr>
          <p:nvPr>
            <p:ph type="title"/>
          </p:nvPr>
        </p:nvSpPr>
        <p:spPr/>
        <p:txBody>
          <a:bodyPr/>
          <a:lstStyle/>
          <a:p>
            <a:r>
              <a:rPr lang="en-TW" b="1" dirty="0"/>
              <a:t>Network Layer </a:t>
            </a:r>
          </a:p>
        </p:txBody>
      </p:sp>
      <p:sp>
        <p:nvSpPr>
          <p:cNvPr id="4" name="Text Placeholder 3">
            <a:extLst>
              <a:ext uri="{FF2B5EF4-FFF2-40B4-BE49-F238E27FC236}">
                <a16:creationId xmlns:a16="http://schemas.microsoft.com/office/drawing/2014/main" id="{6DB54F0B-065C-0941-9E5C-A633E4B0B942}"/>
              </a:ext>
            </a:extLst>
          </p:cNvPr>
          <p:cNvSpPr>
            <a:spLocks noGrp="1"/>
          </p:cNvSpPr>
          <p:nvPr>
            <p:ph type="body" sz="quarter" idx="17"/>
          </p:nvPr>
        </p:nvSpPr>
        <p:spPr>
          <a:xfrm>
            <a:off x="1162050" y="1473518"/>
            <a:ext cx="12306300" cy="5282564"/>
          </a:xfrm>
        </p:spPr>
        <p:txBody>
          <a:bodyPr/>
          <a:lstStyle/>
          <a:p>
            <a:pPr marL="0" indent="0">
              <a:buNone/>
            </a:pPr>
            <a:r>
              <a:rPr lang="en-US" dirty="0"/>
              <a:t>The main </a:t>
            </a:r>
            <a:r>
              <a:rPr lang="en-US" b="1" dirty="0">
                <a:solidFill>
                  <a:srgbClr val="FF0000"/>
                </a:solidFill>
              </a:rPr>
              <a:t>functions</a:t>
            </a:r>
            <a:r>
              <a:rPr lang="en-US" dirty="0"/>
              <a:t> of the network layer include:</a:t>
            </a:r>
          </a:p>
          <a:p>
            <a:r>
              <a:rPr lang="en-US" b="1" dirty="0"/>
              <a:t>Logical addressing</a:t>
            </a:r>
            <a:r>
              <a:rPr lang="en-US" dirty="0"/>
              <a:t>: Assigns IP addresses to devices so data can reach the correct destination.</a:t>
            </a:r>
          </a:p>
          <a:p>
            <a:r>
              <a:rPr lang="en-US" b="1" dirty="0"/>
              <a:t>Routing</a:t>
            </a:r>
            <a:r>
              <a:rPr lang="en-US" dirty="0"/>
              <a:t>: Finds the best path for data to travel across multiple networks.</a:t>
            </a:r>
          </a:p>
          <a:p>
            <a:r>
              <a:rPr lang="en-US" b="1" dirty="0"/>
              <a:t>Packet forwarding</a:t>
            </a:r>
            <a:r>
              <a:rPr lang="en-US" dirty="0"/>
              <a:t>: Sends the data packets toward the destination.</a:t>
            </a:r>
          </a:p>
          <a:p>
            <a:r>
              <a:rPr lang="en-US" b="1" dirty="0"/>
              <a:t>Fragmentation and reassembly</a:t>
            </a:r>
            <a:r>
              <a:rPr lang="en-US" dirty="0"/>
              <a:t>: Breaks down large packets if needed and reassembles them at the destination.</a:t>
            </a:r>
          </a:p>
          <a:p>
            <a:pPr marL="514350" indent="-514350">
              <a:lnSpc>
                <a:spcPct val="150000"/>
              </a:lnSpc>
              <a:buFont typeface="+mj-lt"/>
              <a:buAutoNum type="arabicPeriod"/>
            </a:pPr>
            <a:endParaRPr lang="en-US" b="1" dirty="0"/>
          </a:p>
        </p:txBody>
      </p:sp>
    </p:spTree>
    <p:extLst>
      <p:ext uri="{BB962C8B-B14F-4D97-AF65-F5344CB8AC3E}">
        <p14:creationId xmlns:p14="http://schemas.microsoft.com/office/powerpoint/2010/main" val="3486396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75B2F-6E32-6F3F-AE46-609D4EFEC95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07E6C86-75CD-05FF-6615-FD512B05BCF5}"/>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IN" b="1" u="sng" dirty="0">
                <a:solidFill>
                  <a:srgbClr val="FF0000"/>
                </a:solidFill>
              </a:rPr>
              <a:t>Path Vector Routing</a:t>
            </a:r>
            <a:br>
              <a:rPr lang="en-IN" b="1" dirty="0"/>
            </a:br>
            <a:br>
              <a:rPr lang="en-US" b="1" dirty="0"/>
            </a:br>
            <a:br>
              <a:rPr lang="en-US" dirty="0"/>
            </a:br>
            <a:br>
              <a:rPr lang="en-IN" dirty="0"/>
            </a:br>
            <a:endParaRPr lang="en-US" b="1" dirty="0">
              <a:solidFill>
                <a:srgbClr val="FF0000"/>
              </a:solidFill>
            </a:endParaRPr>
          </a:p>
        </p:txBody>
      </p:sp>
      <p:pic>
        <p:nvPicPr>
          <p:cNvPr id="4" name="Picture 3">
            <a:extLst>
              <a:ext uri="{FF2B5EF4-FFF2-40B4-BE49-F238E27FC236}">
                <a16:creationId xmlns:a16="http://schemas.microsoft.com/office/drawing/2014/main" id="{F7E662DD-3748-62F6-9FA9-05D73C0F4866}"/>
              </a:ext>
            </a:extLst>
          </p:cNvPr>
          <p:cNvPicPr>
            <a:picLocks noChangeAspect="1"/>
          </p:cNvPicPr>
          <p:nvPr/>
        </p:nvPicPr>
        <p:blipFill>
          <a:blip r:embed="rId2"/>
          <a:stretch>
            <a:fillRect/>
          </a:stretch>
        </p:blipFill>
        <p:spPr>
          <a:xfrm>
            <a:off x="2895600" y="695624"/>
            <a:ext cx="9738360" cy="7533975"/>
          </a:xfrm>
          <a:prstGeom prst="rect">
            <a:avLst/>
          </a:prstGeom>
        </p:spPr>
      </p:pic>
    </p:spTree>
    <p:extLst>
      <p:ext uri="{BB962C8B-B14F-4D97-AF65-F5344CB8AC3E}">
        <p14:creationId xmlns:p14="http://schemas.microsoft.com/office/powerpoint/2010/main" val="958827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273AC-0C93-AF7E-C66A-3FA11045EE1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6A1B93C-428D-FFC9-C7EE-88A228A52FDB}"/>
              </a:ext>
            </a:extLst>
          </p:cNvPr>
          <p:cNvSpPr>
            <a:spLocks noGrp="1"/>
          </p:cNvSpPr>
          <p:nvPr>
            <p:ph type="title"/>
          </p:nvPr>
        </p:nvSpPr>
        <p:spPr>
          <a:xfrm>
            <a:off x="685800" y="-12853"/>
            <a:ext cx="13258800" cy="529111"/>
          </a:xfrm>
        </p:spPr>
        <p:txBody>
          <a:bodyPr/>
          <a:lstStyle/>
          <a:p>
            <a:r>
              <a:rPr lang="en-IN" b="1" dirty="0">
                <a:solidFill>
                  <a:srgbClr val="FF0000"/>
                </a:solidFill>
              </a:rPr>
              <a:t>Routing Algorithms-</a:t>
            </a:r>
            <a:r>
              <a:rPr lang="en-IN" b="1" u="sng" dirty="0">
                <a:solidFill>
                  <a:srgbClr val="FF0000"/>
                </a:solidFill>
              </a:rPr>
              <a:t>Path Vector Routing</a:t>
            </a:r>
            <a:br>
              <a:rPr lang="en-IN" b="1" dirty="0"/>
            </a:br>
            <a:br>
              <a:rPr lang="en-US" b="1" dirty="0"/>
            </a:br>
            <a:br>
              <a:rPr lang="en-US" dirty="0"/>
            </a:br>
            <a:br>
              <a:rPr lang="en-IN" dirty="0"/>
            </a:br>
            <a:endParaRPr lang="en-US" b="1" dirty="0">
              <a:solidFill>
                <a:srgbClr val="FF0000"/>
              </a:solidFill>
            </a:endParaRPr>
          </a:p>
        </p:txBody>
      </p:sp>
      <p:pic>
        <p:nvPicPr>
          <p:cNvPr id="3" name="Picture 2">
            <a:extLst>
              <a:ext uri="{FF2B5EF4-FFF2-40B4-BE49-F238E27FC236}">
                <a16:creationId xmlns:a16="http://schemas.microsoft.com/office/drawing/2014/main" id="{2293C010-AD1A-7785-FBC4-0EC6D19EF555}"/>
              </a:ext>
            </a:extLst>
          </p:cNvPr>
          <p:cNvPicPr>
            <a:picLocks noChangeAspect="1"/>
          </p:cNvPicPr>
          <p:nvPr/>
        </p:nvPicPr>
        <p:blipFill>
          <a:blip r:embed="rId2"/>
          <a:stretch>
            <a:fillRect/>
          </a:stretch>
        </p:blipFill>
        <p:spPr>
          <a:xfrm>
            <a:off x="1905000" y="1219200"/>
            <a:ext cx="10668000" cy="5715000"/>
          </a:xfrm>
          <a:prstGeom prst="rect">
            <a:avLst/>
          </a:prstGeom>
        </p:spPr>
      </p:pic>
    </p:spTree>
    <p:extLst>
      <p:ext uri="{BB962C8B-B14F-4D97-AF65-F5344CB8AC3E}">
        <p14:creationId xmlns:p14="http://schemas.microsoft.com/office/powerpoint/2010/main" val="3088639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3DAEA-801F-BB51-EB7E-7C8287797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A584B6A-25A5-8D87-0455-FA447CDE3C5B}"/>
              </a:ext>
            </a:extLst>
          </p:cNvPr>
          <p:cNvSpPr>
            <a:spLocks noGrp="1"/>
          </p:cNvSpPr>
          <p:nvPr>
            <p:ph type="title"/>
          </p:nvPr>
        </p:nvSpPr>
        <p:spPr>
          <a:xfrm>
            <a:off x="685800" y="-12853"/>
            <a:ext cx="14020800" cy="529111"/>
          </a:xfrm>
        </p:spPr>
        <p:txBody>
          <a:bodyPr/>
          <a:lstStyle/>
          <a:p>
            <a:r>
              <a:rPr lang="en-IN" b="1" dirty="0">
                <a:solidFill>
                  <a:srgbClr val="FF0000"/>
                </a:solidFill>
              </a:rPr>
              <a:t>Routing Algorithms-hierarchical </a:t>
            </a:r>
            <a:r>
              <a:rPr lang="en-IN" b="1" u="sng" dirty="0">
                <a:solidFill>
                  <a:srgbClr val="FF0000"/>
                </a:solidFill>
              </a:rPr>
              <a:t>Routing</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076C062E-5342-0969-0A5D-279E315F0788}"/>
              </a:ext>
            </a:extLst>
          </p:cNvPr>
          <p:cNvSpPr>
            <a:spLocks noGrp="1"/>
          </p:cNvSpPr>
          <p:nvPr>
            <p:ph type="body" sz="quarter" idx="17"/>
          </p:nvPr>
        </p:nvSpPr>
        <p:spPr>
          <a:xfrm>
            <a:off x="1143000" y="762000"/>
            <a:ext cx="12420600" cy="7030442"/>
          </a:xfrm>
        </p:spPr>
        <p:txBody>
          <a:bodyPr/>
          <a:lstStyle/>
          <a:p>
            <a:pPr algn="just"/>
            <a:r>
              <a:rPr lang="en-IN" altLang="ja-JP" dirty="0"/>
              <a:t>In hierarchical routing, the </a:t>
            </a:r>
            <a:r>
              <a:rPr lang="en-IN" altLang="ja-JP" b="1" dirty="0"/>
              <a:t>routers</a:t>
            </a:r>
            <a:r>
              <a:rPr lang="en-IN" altLang="ja-JP" dirty="0"/>
              <a:t> are divided into regions. Each router has complete details about how to route packets to destinations within its own region. </a:t>
            </a:r>
          </a:p>
          <a:p>
            <a:pPr algn="just"/>
            <a:r>
              <a:rPr lang="en-IN" altLang="ja-JP" dirty="0"/>
              <a:t>But it does not have any idea about the internal structure of other regions.</a:t>
            </a:r>
          </a:p>
          <a:p>
            <a:pPr algn="just"/>
            <a:r>
              <a:rPr lang="en-IN" altLang="ja-JP" dirty="0"/>
              <a:t>As we know, in both LS and DV algorithms, every router needs to save some information about other routers. When network size is growing, the number of routers in the network will increase. </a:t>
            </a:r>
          </a:p>
          <a:p>
            <a:pPr algn="just"/>
            <a:r>
              <a:rPr lang="en-IN" altLang="ja-JP" dirty="0"/>
              <a:t>Therefore, the size of routing table increases, then routers cannot handle network traffic as efficiently. </a:t>
            </a:r>
          </a:p>
          <a:p>
            <a:pPr algn="just"/>
            <a:r>
              <a:rPr lang="en-IN" altLang="ja-JP" dirty="0"/>
              <a:t>To overcome this problem we are using hierarchical routing.</a:t>
            </a:r>
          </a:p>
          <a:p>
            <a:pPr marL="0" indent="0">
              <a:buNone/>
            </a:pPr>
            <a:endParaRPr lang="en-US" altLang="ja-JP" dirty="0"/>
          </a:p>
        </p:txBody>
      </p:sp>
    </p:spTree>
    <p:extLst>
      <p:ext uri="{BB962C8B-B14F-4D97-AF65-F5344CB8AC3E}">
        <p14:creationId xmlns:p14="http://schemas.microsoft.com/office/powerpoint/2010/main" val="1054373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E3DE2-3CF7-A61A-A008-B38446DE22A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CBAAE2-20D7-3AB8-4FCB-0748428DC9BE}"/>
              </a:ext>
            </a:extLst>
          </p:cNvPr>
          <p:cNvSpPr>
            <a:spLocks noGrp="1"/>
          </p:cNvSpPr>
          <p:nvPr>
            <p:ph type="title"/>
          </p:nvPr>
        </p:nvSpPr>
        <p:spPr>
          <a:xfrm>
            <a:off x="685800" y="-12853"/>
            <a:ext cx="14020800" cy="529111"/>
          </a:xfrm>
        </p:spPr>
        <p:txBody>
          <a:bodyPr/>
          <a:lstStyle/>
          <a:p>
            <a:r>
              <a:rPr lang="en-IN" b="1" dirty="0">
                <a:solidFill>
                  <a:srgbClr val="FF0000"/>
                </a:solidFill>
              </a:rPr>
              <a:t>Routing Algorithms-hierarchical </a:t>
            </a:r>
            <a:r>
              <a:rPr lang="en-IN" b="1" u="sng" dirty="0">
                <a:solidFill>
                  <a:srgbClr val="FF0000"/>
                </a:solidFill>
              </a:rPr>
              <a:t>Routing</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2092958C-09BC-4AEE-A2FF-058A0DD10E3B}"/>
              </a:ext>
            </a:extLst>
          </p:cNvPr>
          <p:cNvSpPr>
            <a:spLocks noGrp="1"/>
          </p:cNvSpPr>
          <p:nvPr>
            <p:ph type="body" sz="quarter" idx="17"/>
          </p:nvPr>
        </p:nvSpPr>
        <p:spPr>
          <a:xfrm>
            <a:off x="1143000" y="762000"/>
            <a:ext cx="12420600" cy="7030442"/>
          </a:xfrm>
        </p:spPr>
        <p:txBody>
          <a:bodyPr/>
          <a:lstStyle/>
          <a:p>
            <a:pPr algn="just"/>
            <a:r>
              <a:rPr lang="en-US" altLang="ja-JP" dirty="0"/>
              <a:t>In hierarchical routing, routers are classified in groups called regions. Each router has information about the routers in its own region and it has no information about routers in other regions. </a:t>
            </a:r>
          </a:p>
          <a:p>
            <a:pPr algn="just"/>
            <a:r>
              <a:rPr lang="en-US" altLang="ja-JP" dirty="0"/>
              <a:t>So, routers save one record in their table for every other region.</a:t>
            </a:r>
          </a:p>
          <a:p>
            <a:pPr algn="just"/>
            <a:r>
              <a:rPr lang="en-US" altLang="ja-JP" dirty="0"/>
              <a:t>For huge networks, a two-level hierarchy may be insufficient hence, it may be necessary to group the regions into clusters, the clusters into zones, the zones into groups and so on.</a:t>
            </a:r>
          </a:p>
          <a:p>
            <a:pPr marL="0" indent="0">
              <a:buNone/>
            </a:pPr>
            <a:endParaRPr lang="en-US" altLang="ja-JP" dirty="0"/>
          </a:p>
        </p:txBody>
      </p:sp>
    </p:spTree>
    <p:extLst>
      <p:ext uri="{BB962C8B-B14F-4D97-AF65-F5344CB8AC3E}">
        <p14:creationId xmlns:p14="http://schemas.microsoft.com/office/powerpoint/2010/main" val="35659878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5D004-0E4C-3D4B-818D-5D72923C0DE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4CDFDD5-E0D3-8B23-46ED-5E95D36E560B}"/>
              </a:ext>
            </a:extLst>
          </p:cNvPr>
          <p:cNvSpPr>
            <a:spLocks noGrp="1"/>
          </p:cNvSpPr>
          <p:nvPr>
            <p:ph type="title"/>
          </p:nvPr>
        </p:nvSpPr>
        <p:spPr>
          <a:xfrm>
            <a:off x="685800" y="-12853"/>
            <a:ext cx="14020800" cy="529111"/>
          </a:xfrm>
        </p:spPr>
        <p:txBody>
          <a:bodyPr/>
          <a:lstStyle/>
          <a:p>
            <a:r>
              <a:rPr lang="en-IN" b="1" dirty="0">
                <a:solidFill>
                  <a:srgbClr val="FF0000"/>
                </a:solidFill>
              </a:rPr>
              <a:t>Routing Algorithms-hierarchical </a:t>
            </a:r>
            <a:r>
              <a:rPr lang="en-IN" b="1" u="sng" dirty="0">
                <a:solidFill>
                  <a:srgbClr val="FF0000"/>
                </a:solidFill>
              </a:rPr>
              <a:t>Routing</a:t>
            </a:r>
            <a:br>
              <a:rPr lang="en-IN" b="1" dirty="0"/>
            </a:br>
            <a:br>
              <a:rPr lang="en-US" b="1" dirty="0"/>
            </a:br>
            <a:br>
              <a:rPr lang="en-US" dirty="0"/>
            </a:br>
            <a:br>
              <a:rPr lang="en-IN" dirty="0"/>
            </a:br>
            <a:endParaRPr lang="en-US" b="1" dirty="0">
              <a:solidFill>
                <a:srgbClr val="FF0000"/>
              </a:solidFill>
            </a:endParaRPr>
          </a:p>
        </p:txBody>
      </p:sp>
      <p:sp>
        <p:nvSpPr>
          <p:cNvPr id="6" name="Text Placeholder 5">
            <a:extLst>
              <a:ext uri="{FF2B5EF4-FFF2-40B4-BE49-F238E27FC236}">
                <a16:creationId xmlns:a16="http://schemas.microsoft.com/office/drawing/2014/main" id="{EE4596AF-6F3F-39B2-715E-72BACC5E7F4B}"/>
              </a:ext>
            </a:extLst>
          </p:cNvPr>
          <p:cNvSpPr>
            <a:spLocks noGrp="1"/>
          </p:cNvSpPr>
          <p:nvPr>
            <p:ph type="body" sz="quarter" idx="17"/>
          </p:nvPr>
        </p:nvSpPr>
        <p:spPr>
          <a:xfrm>
            <a:off x="1143000" y="762000"/>
            <a:ext cx="13258800" cy="7030442"/>
          </a:xfrm>
        </p:spPr>
        <p:txBody>
          <a:bodyPr/>
          <a:lstStyle/>
          <a:p>
            <a:pPr marL="0" indent="0">
              <a:buNone/>
            </a:pPr>
            <a:r>
              <a:rPr lang="en-US" altLang="ja-JP" dirty="0"/>
              <a:t>Example</a:t>
            </a:r>
          </a:p>
          <a:p>
            <a:r>
              <a:rPr lang="en-US" altLang="ja-JP" dirty="0"/>
              <a:t>Consider an example of two-level hierarchy with five regions as shown in figure</a:t>
            </a:r>
          </a:p>
          <a:p>
            <a:pPr marL="0" indent="0">
              <a:buNone/>
            </a:pPr>
            <a:endParaRPr lang="en-US" altLang="ja-JP" dirty="0"/>
          </a:p>
        </p:txBody>
      </p:sp>
      <p:pic>
        <p:nvPicPr>
          <p:cNvPr id="3074" name="Picture 2">
            <a:extLst>
              <a:ext uri="{FF2B5EF4-FFF2-40B4-BE49-F238E27FC236}">
                <a16:creationId xmlns:a16="http://schemas.microsoft.com/office/drawing/2014/main" id="{848F0336-7456-2724-BB9E-636B907EA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362199"/>
            <a:ext cx="7924800" cy="5176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3582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61A9F-E906-7650-8D5F-BA480318161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B0A6CC3-6525-509F-FA48-7EBB45D1FFB6}"/>
              </a:ext>
            </a:extLst>
          </p:cNvPr>
          <p:cNvSpPr>
            <a:spLocks noGrp="1"/>
          </p:cNvSpPr>
          <p:nvPr>
            <p:ph type="body" sz="quarter" idx="17"/>
          </p:nvPr>
        </p:nvSpPr>
        <p:spPr>
          <a:xfrm>
            <a:off x="914400" y="1012751"/>
            <a:ext cx="8167329" cy="5667376"/>
          </a:xfrm>
        </p:spPr>
        <p:txBody>
          <a:bodyPr>
            <a:normAutofit/>
          </a:bodyPr>
          <a:lstStyle/>
          <a:p>
            <a:pPr marL="0" indent="0">
              <a:buNone/>
            </a:pPr>
            <a:r>
              <a:rPr lang="en-US" altLang="ja-JP" dirty="0"/>
              <a:t>Example</a:t>
            </a:r>
          </a:p>
          <a:p>
            <a:r>
              <a:rPr lang="en-US" dirty="0"/>
              <a:t>Let see the full routing table for router 1A which has 17 entries, as shown below</a:t>
            </a:r>
            <a:endParaRPr lang="en-US" altLang="ja-JP" dirty="0"/>
          </a:p>
        </p:txBody>
      </p:sp>
      <p:sp>
        <p:nvSpPr>
          <p:cNvPr id="5" name="Title 4">
            <a:extLst>
              <a:ext uri="{FF2B5EF4-FFF2-40B4-BE49-F238E27FC236}">
                <a16:creationId xmlns:a16="http://schemas.microsoft.com/office/drawing/2014/main" id="{F4FC5B91-483B-7850-F544-2D9363C5E4BB}"/>
              </a:ext>
            </a:extLst>
          </p:cNvPr>
          <p:cNvSpPr>
            <a:spLocks noGrp="1"/>
          </p:cNvSpPr>
          <p:nvPr>
            <p:ph type="title"/>
          </p:nvPr>
        </p:nvSpPr>
        <p:spPr>
          <a:xfrm>
            <a:off x="714564" y="474943"/>
            <a:ext cx="9343836" cy="1005842"/>
          </a:xfrm>
        </p:spPr>
        <p:txBody>
          <a:bodyPr anchor="ctr">
            <a:normAutofit fontScale="90000"/>
          </a:bodyPr>
          <a:lstStyle/>
          <a:p>
            <a:pPr>
              <a:lnSpc>
                <a:spcPct val="90000"/>
              </a:lnSpc>
            </a:pPr>
            <a:r>
              <a:rPr lang="en-IN" sz="3200" b="1" dirty="0">
                <a:solidFill>
                  <a:srgbClr val="FF0000"/>
                </a:solidFill>
              </a:rPr>
              <a:t>Routing Algorithms-hierarchical </a:t>
            </a:r>
            <a:r>
              <a:rPr lang="en-IN" sz="3200" b="1" u="sng" dirty="0">
                <a:solidFill>
                  <a:srgbClr val="FF0000"/>
                </a:solidFill>
              </a:rPr>
              <a:t>Routing</a:t>
            </a:r>
            <a:br>
              <a:rPr lang="en-IN" sz="1100" b="1" dirty="0"/>
            </a:br>
            <a:br>
              <a:rPr lang="en-US" sz="1100" b="1" dirty="0"/>
            </a:br>
            <a:br>
              <a:rPr lang="en-US" sz="1100" dirty="0"/>
            </a:br>
            <a:br>
              <a:rPr lang="en-IN" sz="1100" dirty="0"/>
            </a:br>
            <a:endParaRPr lang="en-US" sz="1100" b="1" dirty="0"/>
          </a:p>
        </p:txBody>
      </p:sp>
      <p:graphicFrame>
        <p:nvGraphicFramePr>
          <p:cNvPr id="3" name="Table 2">
            <a:extLst>
              <a:ext uri="{FF2B5EF4-FFF2-40B4-BE49-F238E27FC236}">
                <a16:creationId xmlns:a16="http://schemas.microsoft.com/office/drawing/2014/main" id="{CA476D47-A857-31B7-AA0C-7E05297A1138}"/>
              </a:ext>
            </a:extLst>
          </p:cNvPr>
          <p:cNvGraphicFramePr>
            <a:graphicFrameLocks noGrp="1"/>
          </p:cNvGraphicFramePr>
          <p:nvPr>
            <p:extLst>
              <p:ext uri="{D42A27DB-BD31-4B8C-83A1-F6EECF244321}">
                <p14:modId xmlns:p14="http://schemas.microsoft.com/office/powerpoint/2010/main" val="55126355"/>
              </p:ext>
            </p:extLst>
          </p:nvPr>
        </p:nvGraphicFramePr>
        <p:xfrm>
          <a:off x="9448800" y="67081"/>
          <a:ext cx="4739093" cy="7957477"/>
        </p:xfrm>
        <a:graphic>
          <a:graphicData uri="http://schemas.openxmlformats.org/drawingml/2006/table">
            <a:tbl>
              <a:tblPr firstRow="1" bandRow="1">
                <a:tableStyleId>{5C22544A-7EE6-4342-B048-85BDC9FD1C3A}</a:tableStyleId>
              </a:tblPr>
              <a:tblGrid>
                <a:gridCol w="1638885">
                  <a:extLst>
                    <a:ext uri="{9D8B030D-6E8A-4147-A177-3AD203B41FA5}">
                      <a16:colId xmlns:a16="http://schemas.microsoft.com/office/drawing/2014/main" val="3276897635"/>
                    </a:ext>
                  </a:extLst>
                </a:gridCol>
                <a:gridCol w="1410594">
                  <a:extLst>
                    <a:ext uri="{9D8B030D-6E8A-4147-A177-3AD203B41FA5}">
                      <a16:colId xmlns:a16="http://schemas.microsoft.com/office/drawing/2014/main" val="1073561876"/>
                    </a:ext>
                  </a:extLst>
                </a:gridCol>
                <a:gridCol w="1689614">
                  <a:extLst>
                    <a:ext uri="{9D8B030D-6E8A-4147-A177-3AD203B41FA5}">
                      <a16:colId xmlns:a16="http://schemas.microsoft.com/office/drawing/2014/main" val="287704578"/>
                    </a:ext>
                  </a:extLst>
                </a:gridCol>
              </a:tblGrid>
              <a:tr h="439027">
                <a:tc>
                  <a:txBody>
                    <a:bodyPr/>
                    <a:lstStyle/>
                    <a:p>
                      <a:pPr algn="ctr" fontAlgn="ctr">
                        <a:buNone/>
                      </a:pPr>
                      <a:r>
                        <a:rPr lang="en-IN" sz="2800" u="none" strike="noStrike" dirty="0">
                          <a:effectLst/>
                        </a:rPr>
                        <a:t>Dest.</a:t>
                      </a:r>
                      <a:endParaRPr lang="en-IN" sz="2800" b="1" i="0" u="none" strike="noStrike" dirty="0">
                        <a:solidFill>
                          <a:srgbClr val="000000"/>
                        </a:solidFill>
                        <a:effectLst/>
                        <a:latin typeface="Inherit"/>
                      </a:endParaRPr>
                    </a:p>
                  </a:txBody>
                  <a:tcPr marL="6338" marR="6338" marT="6338" marB="0" anchor="ctr"/>
                </a:tc>
                <a:tc>
                  <a:txBody>
                    <a:bodyPr/>
                    <a:lstStyle/>
                    <a:p>
                      <a:pPr algn="ctr" fontAlgn="ctr">
                        <a:buNone/>
                      </a:pPr>
                      <a:r>
                        <a:rPr lang="en-IN" sz="2800" u="none" strike="noStrike">
                          <a:effectLst/>
                        </a:rPr>
                        <a:t>Line</a:t>
                      </a:r>
                      <a:endParaRPr lang="en-IN" sz="2800" b="1" i="0" u="none" strike="noStrike">
                        <a:solidFill>
                          <a:srgbClr val="000000"/>
                        </a:solidFill>
                        <a:effectLst/>
                        <a:latin typeface="Inherit"/>
                      </a:endParaRPr>
                    </a:p>
                  </a:txBody>
                  <a:tcPr marL="6338" marR="6338" marT="6338" marB="0" anchor="ctr"/>
                </a:tc>
                <a:tc>
                  <a:txBody>
                    <a:bodyPr/>
                    <a:lstStyle/>
                    <a:p>
                      <a:pPr algn="ctr" fontAlgn="ctr">
                        <a:buNone/>
                      </a:pPr>
                      <a:r>
                        <a:rPr lang="en-IN" sz="2800" u="none" strike="noStrike">
                          <a:effectLst/>
                        </a:rPr>
                        <a:t>Hops</a:t>
                      </a:r>
                      <a:endParaRPr lang="en-IN" sz="2800" b="1" i="0" u="none" strike="noStrike">
                        <a:solidFill>
                          <a:srgbClr val="000000"/>
                        </a:solidFill>
                        <a:effectLst/>
                        <a:latin typeface="Inherit"/>
                      </a:endParaRPr>
                    </a:p>
                  </a:txBody>
                  <a:tcPr marL="6338" marR="6338" marT="6338" marB="0" anchor="ctr"/>
                </a:tc>
                <a:extLst>
                  <a:ext uri="{0D108BD9-81ED-4DB2-BD59-A6C34878D82A}">
                    <a16:rowId xmlns:a16="http://schemas.microsoft.com/office/drawing/2014/main" val="4187332773"/>
                  </a:ext>
                </a:extLst>
              </a:tr>
              <a:tr h="439027">
                <a:tc>
                  <a:txBody>
                    <a:bodyPr/>
                    <a:lstStyle/>
                    <a:p>
                      <a:pPr algn="ctr" fontAlgn="ctr">
                        <a:buNone/>
                      </a:pPr>
                      <a:r>
                        <a:rPr lang="en-IN" sz="2800" u="none" strike="noStrike" dirty="0">
                          <a:effectLst/>
                        </a:rPr>
                        <a:t>1A</a:t>
                      </a:r>
                      <a:endParaRPr lang="en-IN" sz="2800" b="0" i="0" u="none" strike="noStrike" dirty="0">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a:t>
                      </a:r>
                      <a:endParaRPr lang="en-IN" sz="2800" b="0" i="0" u="none" strike="noStrike">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1421110175"/>
                  </a:ext>
                </a:extLst>
              </a:tr>
              <a:tr h="439027">
                <a:tc>
                  <a:txBody>
                    <a:bodyPr/>
                    <a:lstStyle/>
                    <a:p>
                      <a:pPr algn="ctr" fontAlgn="ctr">
                        <a:buNone/>
                      </a:pPr>
                      <a:r>
                        <a:rPr lang="en-IN" sz="2800" u="none" strike="noStrike" dirty="0">
                          <a:effectLst/>
                        </a:rPr>
                        <a:t>1B</a:t>
                      </a:r>
                      <a:endParaRPr lang="en-IN" sz="2800" b="0" i="0" u="none" strike="noStrike" dirty="0">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1B</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1</a:t>
                      </a:r>
                      <a:endParaRPr lang="en-IN" sz="2800" b="0" i="0" u="none" strike="noStrike">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4181133031"/>
                  </a:ext>
                </a:extLst>
              </a:tr>
              <a:tr h="439027">
                <a:tc>
                  <a:txBody>
                    <a:bodyPr/>
                    <a:lstStyle/>
                    <a:p>
                      <a:pPr algn="ctr" fontAlgn="ctr">
                        <a:buNone/>
                      </a:pPr>
                      <a:r>
                        <a:rPr lang="en-IN" sz="2800" u="none" strike="noStrike" dirty="0">
                          <a:effectLst/>
                        </a:rPr>
                        <a:t>1C</a:t>
                      </a:r>
                      <a:endParaRPr lang="en-IN" sz="2800" b="0" i="0" u="none" strike="noStrike" dirty="0">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1C</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1</a:t>
                      </a:r>
                      <a:endParaRPr lang="en-IN" sz="2800" b="0" i="0" u="none" strike="noStrike">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453008927"/>
                  </a:ext>
                </a:extLst>
              </a:tr>
              <a:tr h="439027">
                <a:tc>
                  <a:txBody>
                    <a:bodyPr/>
                    <a:lstStyle/>
                    <a:p>
                      <a:pPr algn="ctr" fontAlgn="ctr">
                        <a:buNone/>
                      </a:pPr>
                      <a:r>
                        <a:rPr lang="en-IN" sz="2800" u="none" strike="noStrike" dirty="0">
                          <a:effectLst/>
                        </a:rPr>
                        <a:t>2A</a:t>
                      </a:r>
                      <a:endParaRPr lang="en-IN" sz="2800" b="0" i="0" u="none" strike="noStrike" dirty="0">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1B</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2</a:t>
                      </a:r>
                      <a:endParaRPr lang="en-IN" sz="2800" b="0" i="0" u="none" strike="noStrike">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4157775437"/>
                  </a:ext>
                </a:extLst>
              </a:tr>
              <a:tr h="439027">
                <a:tc>
                  <a:txBody>
                    <a:bodyPr/>
                    <a:lstStyle/>
                    <a:p>
                      <a:pPr algn="ctr" fontAlgn="ctr">
                        <a:buNone/>
                      </a:pPr>
                      <a:r>
                        <a:rPr lang="en-IN" sz="2800" u="none" strike="noStrike">
                          <a:effectLst/>
                        </a:rPr>
                        <a:t>2B</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dirty="0">
                          <a:effectLst/>
                        </a:rPr>
                        <a:t>1B</a:t>
                      </a:r>
                      <a:endParaRPr lang="en-IN" sz="2800" b="0" i="0" u="none" strike="noStrike" dirty="0">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3</a:t>
                      </a:r>
                      <a:endParaRPr lang="en-IN" sz="2800" b="0" i="0" u="none" strike="noStrike">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3147675886"/>
                  </a:ext>
                </a:extLst>
              </a:tr>
              <a:tr h="439027">
                <a:tc>
                  <a:txBody>
                    <a:bodyPr/>
                    <a:lstStyle/>
                    <a:p>
                      <a:pPr algn="ctr" fontAlgn="ctr">
                        <a:buNone/>
                      </a:pPr>
                      <a:r>
                        <a:rPr lang="en-IN" sz="2800" u="none" strike="noStrike">
                          <a:effectLst/>
                        </a:rPr>
                        <a:t>2C</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dirty="0">
                          <a:effectLst/>
                        </a:rPr>
                        <a:t>1B</a:t>
                      </a:r>
                      <a:endParaRPr lang="en-IN" sz="2800" b="0" i="0" u="none" strike="noStrike" dirty="0">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3</a:t>
                      </a:r>
                      <a:endParaRPr lang="en-IN" sz="2800" b="0" i="0" u="none" strike="noStrike">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39534360"/>
                  </a:ext>
                </a:extLst>
              </a:tr>
              <a:tr h="439027">
                <a:tc>
                  <a:txBody>
                    <a:bodyPr/>
                    <a:lstStyle/>
                    <a:p>
                      <a:pPr algn="ctr" fontAlgn="ctr">
                        <a:buNone/>
                      </a:pPr>
                      <a:r>
                        <a:rPr lang="en-IN" sz="2800" u="none" strike="noStrike">
                          <a:effectLst/>
                        </a:rPr>
                        <a:t>2D</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dirty="0">
                          <a:effectLst/>
                        </a:rPr>
                        <a:t>1B</a:t>
                      </a:r>
                      <a:endParaRPr lang="en-IN" sz="2800" b="0" i="0" u="none" strike="noStrike" dirty="0">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4</a:t>
                      </a:r>
                      <a:endParaRPr lang="en-IN" sz="2800" b="0" i="0" u="none" strike="noStrike">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64293582"/>
                  </a:ext>
                </a:extLst>
              </a:tr>
              <a:tr h="439027">
                <a:tc>
                  <a:txBody>
                    <a:bodyPr/>
                    <a:lstStyle/>
                    <a:p>
                      <a:pPr algn="ctr" fontAlgn="ctr">
                        <a:buNone/>
                      </a:pPr>
                      <a:r>
                        <a:rPr lang="en-IN" sz="2800" u="none" strike="noStrike">
                          <a:effectLst/>
                        </a:rPr>
                        <a:t>3A</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1C</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3</a:t>
                      </a:r>
                      <a:endParaRPr lang="en-IN" sz="2800" b="0" i="0" u="none" strike="noStrike">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1775309954"/>
                  </a:ext>
                </a:extLst>
              </a:tr>
              <a:tr h="439027">
                <a:tc>
                  <a:txBody>
                    <a:bodyPr/>
                    <a:lstStyle/>
                    <a:p>
                      <a:pPr algn="ctr" fontAlgn="ctr">
                        <a:buNone/>
                      </a:pPr>
                      <a:r>
                        <a:rPr lang="en-IN" sz="2800" u="none" strike="noStrike">
                          <a:effectLst/>
                        </a:rPr>
                        <a:t>3B</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dirty="0">
                          <a:effectLst/>
                        </a:rPr>
                        <a:t>1C</a:t>
                      </a:r>
                      <a:endParaRPr lang="en-IN" sz="2800" b="0" i="0" u="none" strike="noStrike" dirty="0">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2</a:t>
                      </a:r>
                      <a:endParaRPr lang="en-IN" sz="2800" b="0" i="0" u="none" strike="noStrike">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125570874"/>
                  </a:ext>
                </a:extLst>
              </a:tr>
              <a:tr h="439027">
                <a:tc>
                  <a:txBody>
                    <a:bodyPr/>
                    <a:lstStyle/>
                    <a:p>
                      <a:pPr algn="ctr" fontAlgn="ctr">
                        <a:buNone/>
                      </a:pPr>
                      <a:r>
                        <a:rPr lang="en-IN" sz="2800" u="none" strike="noStrike">
                          <a:effectLst/>
                        </a:rPr>
                        <a:t>4A</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dirty="0">
                          <a:effectLst/>
                        </a:rPr>
                        <a:t>1C</a:t>
                      </a:r>
                      <a:endParaRPr lang="en-IN" sz="2800" b="0" i="0" u="none" strike="noStrike" dirty="0">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3</a:t>
                      </a:r>
                      <a:endParaRPr lang="en-IN" sz="2800" b="0" i="0" u="none" strike="noStrike">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3318133917"/>
                  </a:ext>
                </a:extLst>
              </a:tr>
              <a:tr h="439027">
                <a:tc>
                  <a:txBody>
                    <a:bodyPr/>
                    <a:lstStyle/>
                    <a:p>
                      <a:pPr algn="ctr" fontAlgn="ctr">
                        <a:buNone/>
                      </a:pPr>
                      <a:r>
                        <a:rPr lang="en-IN" sz="2800" u="none" strike="noStrike">
                          <a:effectLst/>
                        </a:rPr>
                        <a:t>4B</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dirty="0">
                          <a:effectLst/>
                        </a:rPr>
                        <a:t>1C</a:t>
                      </a:r>
                      <a:endParaRPr lang="en-IN" sz="2800" b="0" i="0" u="none" strike="noStrike" dirty="0">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4</a:t>
                      </a:r>
                      <a:endParaRPr lang="en-IN" sz="2800" b="0" i="0" u="none" strike="noStrike">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85682298"/>
                  </a:ext>
                </a:extLst>
              </a:tr>
              <a:tr h="439027">
                <a:tc>
                  <a:txBody>
                    <a:bodyPr/>
                    <a:lstStyle/>
                    <a:p>
                      <a:pPr algn="ctr" fontAlgn="ctr">
                        <a:buNone/>
                      </a:pPr>
                      <a:r>
                        <a:rPr lang="en-IN" sz="2800" u="none" strike="noStrike">
                          <a:effectLst/>
                        </a:rPr>
                        <a:t>4C</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1C</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dirty="0">
                          <a:effectLst/>
                        </a:rPr>
                        <a:t>4</a:t>
                      </a:r>
                      <a:endParaRPr lang="en-IN" sz="2800" b="0" i="0" u="none" strike="noStrike" dirty="0">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905772022"/>
                  </a:ext>
                </a:extLst>
              </a:tr>
              <a:tr h="439027">
                <a:tc>
                  <a:txBody>
                    <a:bodyPr/>
                    <a:lstStyle/>
                    <a:p>
                      <a:pPr algn="ctr" fontAlgn="ctr">
                        <a:buNone/>
                      </a:pPr>
                      <a:r>
                        <a:rPr lang="en-IN" sz="2800" u="none" strike="noStrike">
                          <a:effectLst/>
                        </a:rPr>
                        <a:t>5A</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1C</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dirty="0">
                          <a:effectLst/>
                        </a:rPr>
                        <a:t>4</a:t>
                      </a:r>
                      <a:endParaRPr lang="en-IN" sz="2800" b="0" i="0" u="none" strike="noStrike" dirty="0">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2010494175"/>
                  </a:ext>
                </a:extLst>
              </a:tr>
              <a:tr h="439027">
                <a:tc>
                  <a:txBody>
                    <a:bodyPr/>
                    <a:lstStyle/>
                    <a:p>
                      <a:pPr algn="ctr" fontAlgn="ctr">
                        <a:buNone/>
                      </a:pPr>
                      <a:r>
                        <a:rPr lang="en-IN" sz="2800" u="none" strike="noStrike">
                          <a:effectLst/>
                        </a:rPr>
                        <a:t>5B</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1C</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dirty="0">
                          <a:effectLst/>
                        </a:rPr>
                        <a:t>5</a:t>
                      </a:r>
                      <a:endParaRPr lang="en-IN" sz="2800" b="0" i="0" u="none" strike="noStrike" dirty="0">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196240203"/>
                  </a:ext>
                </a:extLst>
              </a:tr>
              <a:tr h="439027">
                <a:tc>
                  <a:txBody>
                    <a:bodyPr/>
                    <a:lstStyle/>
                    <a:p>
                      <a:pPr algn="ctr" fontAlgn="ctr">
                        <a:buNone/>
                      </a:pPr>
                      <a:r>
                        <a:rPr lang="en-IN" sz="2800" u="none" strike="noStrike">
                          <a:effectLst/>
                        </a:rPr>
                        <a:t>5C</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1B</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dirty="0">
                          <a:effectLst/>
                        </a:rPr>
                        <a:t>5</a:t>
                      </a:r>
                      <a:endParaRPr lang="en-IN" sz="2800" b="0" i="0" u="none" strike="noStrike" dirty="0">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1837839565"/>
                  </a:ext>
                </a:extLst>
              </a:tr>
              <a:tr h="439027">
                <a:tc>
                  <a:txBody>
                    <a:bodyPr/>
                    <a:lstStyle/>
                    <a:p>
                      <a:pPr algn="ctr" fontAlgn="ctr">
                        <a:buNone/>
                      </a:pPr>
                      <a:r>
                        <a:rPr lang="en-IN" sz="2800" u="none" strike="noStrike">
                          <a:effectLst/>
                        </a:rPr>
                        <a:t>5D</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a:effectLst/>
                        </a:rPr>
                        <a:t>1C</a:t>
                      </a:r>
                      <a:endParaRPr lang="en-IN" sz="28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2800" u="none" strike="noStrike" dirty="0">
                          <a:effectLst/>
                        </a:rPr>
                        <a:t>6</a:t>
                      </a:r>
                      <a:endParaRPr lang="en-IN" sz="2800" b="0" i="0" u="none" strike="noStrike" dirty="0">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3893268118"/>
                  </a:ext>
                </a:extLst>
              </a:tr>
              <a:tr h="439027">
                <a:tc>
                  <a:txBody>
                    <a:bodyPr/>
                    <a:lstStyle/>
                    <a:p>
                      <a:pPr algn="ctr" fontAlgn="ctr">
                        <a:buNone/>
                      </a:pPr>
                      <a:r>
                        <a:rPr lang="en-IN" sz="3200" u="none" strike="noStrike">
                          <a:effectLst/>
                        </a:rPr>
                        <a:t>5E</a:t>
                      </a:r>
                      <a:endParaRPr lang="en-IN" sz="32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3200" u="none" strike="noStrike">
                          <a:effectLst/>
                        </a:rPr>
                        <a:t>1C</a:t>
                      </a:r>
                      <a:endParaRPr lang="en-IN" sz="3200" b="0" i="0" u="none" strike="noStrike">
                        <a:solidFill>
                          <a:srgbClr val="000000"/>
                        </a:solidFill>
                        <a:effectLst/>
                        <a:latin typeface="Verdana" panose="020B0604030504040204" pitchFamily="34" charset="0"/>
                      </a:endParaRPr>
                    </a:p>
                  </a:txBody>
                  <a:tcPr marL="6338" marR="6338" marT="6338" marB="0" anchor="ctr"/>
                </a:tc>
                <a:tc>
                  <a:txBody>
                    <a:bodyPr/>
                    <a:lstStyle/>
                    <a:p>
                      <a:pPr algn="ctr" fontAlgn="ctr">
                        <a:buNone/>
                      </a:pPr>
                      <a:r>
                        <a:rPr lang="en-IN" sz="3200" u="none" strike="noStrike" dirty="0">
                          <a:effectLst/>
                        </a:rPr>
                        <a:t>5</a:t>
                      </a:r>
                      <a:endParaRPr lang="en-IN" sz="3200" b="0" i="0" u="none" strike="noStrike" dirty="0">
                        <a:solidFill>
                          <a:srgbClr val="000000"/>
                        </a:solidFill>
                        <a:effectLst/>
                        <a:latin typeface="Verdana" panose="020B0604030504040204" pitchFamily="34" charset="0"/>
                      </a:endParaRPr>
                    </a:p>
                  </a:txBody>
                  <a:tcPr marL="6338" marR="6338" marT="6338" marB="0" anchor="ctr"/>
                </a:tc>
                <a:extLst>
                  <a:ext uri="{0D108BD9-81ED-4DB2-BD59-A6C34878D82A}">
                    <a16:rowId xmlns:a16="http://schemas.microsoft.com/office/drawing/2014/main" val="3995944694"/>
                  </a:ext>
                </a:extLst>
              </a:tr>
            </a:tbl>
          </a:graphicData>
        </a:graphic>
      </p:graphicFrame>
      <p:pic>
        <p:nvPicPr>
          <p:cNvPr id="4" name="Picture 2">
            <a:extLst>
              <a:ext uri="{FF2B5EF4-FFF2-40B4-BE49-F238E27FC236}">
                <a16:creationId xmlns:a16="http://schemas.microsoft.com/office/drawing/2014/main" id="{0BAB27B1-7EC0-5015-B018-2569A9AC2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2743200"/>
            <a:ext cx="8167328" cy="501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050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02E7C-B1AF-6A97-2868-751B4AFC3469}"/>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548228C-1537-4F40-09B4-2B1E1FD9EDEF}"/>
              </a:ext>
            </a:extLst>
          </p:cNvPr>
          <p:cNvSpPr>
            <a:spLocks noGrp="1"/>
          </p:cNvSpPr>
          <p:nvPr>
            <p:ph type="body" sz="quarter" idx="17"/>
          </p:nvPr>
        </p:nvSpPr>
        <p:spPr>
          <a:xfrm>
            <a:off x="748071" y="1679555"/>
            <a:ext cx="6277024" cy="5667376"/>
          </a:xfrm>
        </p:spPr>
        <p:txBody>
          <a:bodyPr>
            <a:normAutofit/>
          </a:bodyPr>
          <a:lstStyle/>
          <a:p>
            <a:pPr marL="0" indent="0">
              <a:buNone/>
            </a:pPr>
            <a:r>
              <a:rPr lang="en-US" altLang="ja-JP" dirty="0"/>
              <a:t>Example</a:t>
            </a:r>
          </a:p>
          <a:p>
            <a:r>
              <a:rPr lang="en-US" dirty="0"/>
              <a:t>When routing is done hierarchically then there will be only 7 entries as shown below </a:t>
            </a:r>
          </a:p>
          <a:p>
            <a:r>
              <a:rPr lang="en-US" dirty="0"/>
              <a:t>Unfortunately, this reduction in table space comes with the increased path length.</a:t>
            </a:r>
            <a:endParaRPr lang="en-US" altLang="ja-JP" dirty="0"/>
          </a:p>
        </p:txBody>
      </p:sp>
      <p:sp>
        <p:nvSpPr>
          <p:cNvPr id="5" name="Title 4">
            <a:extLst>
              <a:ext uri="{FF2B5EF4-FFF2-40B4-BE49-F238E27FC236}">
                <a16:creationId xmlns:a16="http://schemas.microsoft.com/office/drawing/2014/main" id="{5973BAD4-F804-A2CB-417E-C36818A9E76A}"/>
              </a:ext>
            </a:extLst>
          </p:cNvPr>
          <p:cNvSpPr>
            <a:spLocks noGrp="1"/>
          </p:cNvSpPr>
          <p:nvPr>
            <p:ph type="title"/>
          </p:nvPr>
        </p:nvSpPr>
        <p:spPr>
          <a:xfrm>
            <a:off x="714564" y="474943"/>
            <a:ext cx="9343836" cy="1005842"/>
          </a:xfrm>
        </p:spPr>
        <p:txBody>
          <a:bodyPr anchor="ctr">
            <a:normAutofit fontScale="90000"/>
          </a:bodyPr>
          <a:lstStyle/>
          <a:p>
            <a:pPr>
              <a:lnSpc>
                <a:spcPct val="90000"/>
              </a:lnSpc>
            </a:pPr>
            <a:r>
              <a:rPr lang="en-IN" sz="3200" b="1" dirty="0">
                <a:solidFill>
                  <a:srgbClr val="FF0000"/>
                </a:solidFill>
              </a:rPr>
              <a:t>Routing Algorithms-hierarchical </a:t>
            </a:r>
            <a:r>
              <a:rPr lang="en-IN" sz="3200" b="1" u="sng" dirty="0">
                <a:solidFill>
                  <a:srgbClr val="FF0000"/>
                </a:solidFill>
              </a:rPr>
              <a:t>Routing</a:t>
            </a:r>
            <a:br>
              <a:rPr lang="en-IN" sz="1100" b="1" dirty="0"/>
            </a:br>
            <a:br>
              <a:rPr lang="en-US" sz="1100" b="1" dirty="0"/>
            </a:br>
            <a:br>
              <a:rPr lang="en-US" sz="1100" dirty="0"/>
            </a:br>
            <a:br>
              <a:rPr lang="en-IN" sz="1100" dirty="0"/>
            </a:br>
            <a:endParaRPr lang="en-US" sz="1100" b="1" dirty="0"/>
          </a:p>
        </p:txBody>
      </p:sp>
      <p:graphicFrame>
        <p:nvGraphicFramePr>
          <p:cNvPr id="2" name="Table 1">
            <a:extLst>
              <a:ext uri="{FF2B5EF4-FFF2-40B4-BE49-F238E27FC236}">
                <a16:creationId xmlns:a16="http://schemas.microsoft.com/office/drawing/2014/main" id="{764E5B22-FD6D-9DBF-E8C3-4D3B57CAB10E}"/>
              </a:ext>
            </a:extLst>
          </p:cNvPr>
          <p:cNvGraphicFramePr>
            <a:graphicFrameLocks noGrp="1"/>
          </p:cNvGraphicFramePr>
          <p:nvPr>
            <p:extLst>
              <p:ext uri="{D42A27DB-BD31-4B8C-83A1-F6EECF244321}">
                <p14:modId xmlns:p14="http://schemas.microsoft.com/office/powerpoint/2010/main" val="3705227663"/>
              </p:ext>
            </p:extLst>
          </p:nvPr>
        </p:nvGraphicFramePr>
        <p:xfrm>
          <a:off x="8610600" y="1679554"/>
          <a:ext cx="5181600" cy="5254648"/>
        </p:xfrm>
        <a:graphic>
          <a:graphicData uri="http://schemas.openxmlformats.org/drawingml/2006/table">
            <a:tbl>
              <a:tblPr>
                <a:tableStyleId>{5C22544A-7EE6-4342-B048-85BDC9FD1C3A}</a:tableStyleId>
              </a:tblPr>
              <a:tblGrid>
                <a:gridCol w="1792553">
                  <a:extLst>
                    <a:ext uri="{9D8B030D-6E8A-4147-A177-3AD203B41FA5}">
                      <a16:colId xmlns:a16="http://schemas.microsoft.com/office/drawing/2014/main" val="2876159483"/>
                    </a:ext>
                  </a:extLst>
                </a:gridCol>
                <a:gridCol w="1540476">
                  <a:extLst>
                    <a:ext uri="{9D8B030D-6E8A-4147-A177-3AD203B41FA5}">
                      <a16:colId xmlns:a16="http://schemas.microsoft.com/office/drawing/2014/main" val="3525703472"/>
                    </a:ext>
                  </a:extLst>
                </a:gridCol>
                <a:gridCol w="1848571">
                  <a:extLst>
                    <a:ext uri="{9D8B030D-6E8A-4147-A177-3AD203B41FA5}">
                      <a16:colId xmlns:a16="http://schemas.microsoft.com/office/drawing/2014/main" val="686194775"/>
                    </a:ext>
                  </a:extLst>
                </a:gridCol>
              </a:tblGrid>
              <a:tr h="656831">
                <a:tc>
                  <a:txBody>
                    <a:bodyPr/>
                    <a:lstStyle/>
                    <a:p>
                      <a:pPr algn="ctr" fontAlgn="ctr">
                        <a:buNone/>
                      </a:pPr>
                      <a:r>
                        <a:rPr lang="en-IN" sz="3600" u="none" strike="noStrike" dirty="0">
                          <a:effectLst/>
                        </a:rPr>
                        <a:t>Dest.</a:t>
                      </a:r>
                      <a:endParaRPr lang="en-IN" sz="3600" b="1" i="0" u="none" strike="noStrike" dirty="0">
                        <a:solidFill>
                          <a:srgbClr val="000000"/>
                        </a:solidFill>
                        <a:effectLst/>
                        <a:latin typeface="Inherit"/>
                      </a:endParaRPr>
                    </a:p>
                  </a:txBody>
                  <a:tcPr marL="6350" marR="6350" marT="6350" marB="0" anchor="ctr"/>
                </a:tc>
                <a:tc>
                  <a:txBody>
                    <a:bodyPr/>
                    <a:lstStyle/>
                    <a:p>
                      <a:pPr algn="ctr" fontAlgn="ctr">
                        <a:buNone/>
                      </a:pPr>
                      <a:r>
                        <a:rPr lang="en-IN" sz="3600" u="none" strike="noStrike">
                          <a:effectLst/>
                        </a:rPr>
                        <a:t>Line</a:t>
                      </a:r>
                      <a:endParaRPr lang="en-IN" sz="3600" b="1" i="0" u="none" strike="noStrike">
                        <a:solidFill>
                          <a:srgbClr val="000000"/>
                        </a:solidFill>
                        <a:effectLst/>
                        <a:latin typeface="Inherit"/>
                      </a:endParaRPr>
                    </a:p>
                  </a:txBody>
                  <a:tcPr marL="6350" marR="6350" marT="6350" marB="0" anchor="ctr"/>
                </a:tc>
                <a:tc>
                  <a:txBody>
                    <a:bodyPr/>
                    <a:lstStyle/>
                    <a:p>
                      <a:pPr algn="ctr" fontAlgn="ctr">
                        <a:buNone/>
                      </a:pPr>
                      <a:r>
                        <a:rPr lang="en-IN" sz="3600" u="none" strike="noStrike">
                          <a:effectLst/>
                        </a:rPr>
                        <a:t>Hops</a:t>
                      </a:r>
                      <a:endParaRPr lang="en-IN" sz="3600" b="1" i="0" u="none" strike="noStrike">
                        <a:solidFill>
                          <a:srgbClr val="000000"/>
                        </a:solidFill>
                        <a:effectLst/>
                        <a:latin typeface="Inherit"/>
                      </a:endParaRPr>
                    </a:p>
                  </a:txBody>
                  <a:tcPr marL="6350" marR="6350" marT="6350" marB="0" anchor="ctr"/>
                </a:tc>
                <a:extLst>
                  <a:ext uri="{0D108BD9-81ED-4DB2-BD59-A6C34878D82A}">
                    <a16:rowId xmlns:a16="http://schemas.microsoft.com/office/drawing/2014/main" val="3060774348"/>
                  </a:ext>
                </a:extLst>
              </a:tr>
              <a:tr h="656831">
                <a:tc>
                  <a:txBody>
                    <a:bodyPr/>
                    <a:lstStyle/>
                    <a:p>
                      <a:pPr algn="ctr" fontAlgn="ctr">
                        <a:buNone/>
                      </a:pPr>
                      <a:r>
                        <a:rPr lang="en-IN" sz="3600" u="none" strike="noStrike" dirty="0">
                          <a:effectLst/>
                        </a:rPr>
                        <a:t>1A</a:t>
                      </a:r>
                      <a:endParaRPr lang="en-IN" sz="3600" b="0" i="0" u="none" strike="noStrike" dirty="0">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a:effectLst/>
                        </a:rPr>
                        <a:t>-</a:t>
                      </a:r>
                      <a:endParaRPr lang="en-IN" sz="3600" b="0" i="0" u="none" strike="noStrike">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dirty="0">
                          <a:effectLst/>
                        </a:rPr>
                        <a:t>-</a:t>
                      </a:r>
                      <a:endParaRPr lang="en-IN" sz="3600" b="0" i="0" u="none" strike="noStrike" dirty="0">
                        <a:solidFill>
                          <a:srgbClr val="000000"/>
                        </a:solidFill>
                        <a:effectLst/>
                        <a:latin typeface="Verdana" panose="020B0604030504040204" pitchFamily="34" charset="0"/>
                      </a:endParaRPr>
                    </a:p>
                  </a:txBody>
                  <a:tcPr marL="6350" marR="6350" marT="6350" marB="0" anchor="ctr"/>
                </a:tc>
                <a:extLst>
                  <a:ext uri="{0D108BD9-81ED-4DB2-BD59-A6C34878D82A}">
                    <a16:rowId xmlns:a16="http://schemas.microsoft.com/office/drawing/2014/main" val="2425833277"/>
                  </a:ext>
                </a:extLst>
              </a:tr>
              <a:tr h="656831">
                <a:tc>
                  <a:txBody>
                    <a:bodyPr/>
                    <a:lstStyle/>
                    <a:p>
                      <a:pPr algn="ctr" fontAlgn="ctr">
                        <a:buNone/>
                      </a:pPr>
                      <a:r>
                        <a:rPr lang="en-IN" sz="3600" u="none" strike="noStrike" dirty="0">
                          <a:effectLst/>
                        </a:rPr>
                        <a:t>1B</a:t>
                      </a:r>
                      <a:endParaRPr lang="en-IN" sz="3600" b="0" i="0" u="none" strike="noStrike" dirty="0">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dirty="0">
                          <a:effectLst/>
                        </a:rPr>
                        <a:t>1B</a:t>
                      </a:r>
                      <a:endParaRPr lang="en-IN" sz="3600" b="0" i="0" u="none" strike="noStrike" dirty="0">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a:effectLst/>
                        </a:rPr>
                        <a:t>1</a:t>
                      </a:r>
                      <a:endParaRPr lang="en-IN" sz="3600" b="0" i="0" u="none" strike="noStrike">
                        <a:solidFill>
                          <a:srgbClr val="000000"/>
                        </a:solidFill>
                        <a:effectLst/>
                        <a:latin typeface="Verdana" panose="020B0604030504040204" pitchFamily="34" charset="0"/>
                      </a:endParaRPr>
                    </a:p>
                  </a:txBody>
                  <a:tcPr marL="6350" marR="6350" marT="6350" marB="0" anchor="ctr"/>
                </a:tc>
                <a:extLst>
                  <a:ext uri="{0D108BD9-81ED-4DB2-BD59-A6C34878D82A}">
                    <a16:rowId xmlns:a16="http://schemas.microsoft.com/office/drawing/2014/main" val="3284983707"/>
                  </a:ext>
                </a:extLst>
              </a:tr>
              <a:tr h="656831">
                <a:tc>
                  <a:txBody>
                    <a:bodyPr/>
                    <a:lstStyle/>
                    <a:p>
                      <a:pPr algn="ctr" fontAlgn="ctr">
                        <a:buNone/>
                      </a:pPr>
                      <a:r>
                        <a:rPr lang="en-IN" sz="3600" u="none" strike="noStrike">
                          <a:effectLst/>
                        </a:rPr>
                        <a:t>1C</a:t>
                      </a:r>
                      <a:endParaRPr lang="en-IN" sz="3600" b="0" i="0" u="none" strike="noStrike">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dirty="0">
                          <a:effectLst/>
                        </a:rPr>
                        <a:t>1C</a:t>
                      </a:r>
                      <a:endParaRPr lang="en-IN" sz="3600" b="0" i="0" u="none" strike="noStrike" dirty="0">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a:effectLst/>
                        </a:rPr>
                        <a:t>1</a:t>
                      </a:r>
                      <a:endParaRPr lang="en-IN" sz="3600" b="0" i="0" u="none" strike="noStrike">
                        <a:solidFill>
                          <a:srgbClr val="000000"/>
                        </a:solidFill>
                        <a:effectLst/>
                        <a:latin typeface="Verdana" panose="020B0604030504040204" pitchFamily="34" charset="0"/>
                      </a:endParaRPr>
                    </a:p>
                  </a:txBody>
                  <a:tcPr marL="6350" marR="6350" marT="6350" marB="0" anchor="ctr"/>
                </a:tc>
                <a:extLst>
                  <a:ext uri="{0D108BD9-81ED-4DB2-BD59-A6C34878D82A}">
                    <a16:rowId xmlns:a16="http://schemas.microsoft.com/office/drawing/2014/main" val="3133029690"/>
                  </a:ext>
                </a:extLst>
              </a:tr>
              <a:tr h="656831">
                <a:tc>
                  <a:txBody>
                    <a:bodyPr/>
                    <a:lstStyle/>
                    <a:p>
                      <a:pPr algn="ctr" fontAlgn="ctr">
                        <a:buNone/>
                      </a:pPr>
                      <a:r>
                        <a:rPr lang="en-IN" sz="3600" u="none" strike="noStrike">
                          <a:effectLst/>
                        </a:rPr>
                        <a:t>2</a:t>
                      </a:r>
                      <a:endParaRPr lang="en-IN" sz="3600" b="0" i="0" u="none" strike="noStrike">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dirty="0">
                          <a:effectLst/>
                        </a:rPr>
                        <a:t>1B</a:t>
                      </a:r>
                      <a:endParaRPr lang="en-IN" sz="3600" b="0" i="0" u="none" strike="noStrike" dirty="0">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a:effectLst/>
                        </a:rPr>
                        <a:t>2</a:t>
                      </a:r>
                      <a:endParaRPr lang="en-IN" sz="3600" b="0" i="0" u="none" strike="noStrike">
                        <a:solidFill>
                          <a:srgbClr val="000000"/>
                        </a:solidFill>
                        <a:effectLst/>
                        <a:latin typeface="Verdana" panose="020B0604030504040204" pitchFamily="34" charset="0"/>
                      </a:endParaRPr>
                    </a:p>
                  </a:txBody>
                  <a:tcPr marL="6350" marR="6350" marT="6350" marB="0" anchor="ctr"/>
                </a:tc>
                <a:extLst>
                  <a:ext uri="{0D108BD9-81ED-4DB2-BD59-A6C34878D82A}">
                    <a16:rowId xmlns:a16="http://schemas.microsoft.com/office/drawing/2014/main" val="96938263"/>
                  </a:ext>
                </a:extLst>
              </a:tr>
              <a:tr h="656831">
                <a:tc>
                  <a:txBody>
                    <a:bodyPr/>
                    <a:lstStyle/>
                    <a:p>
                      <a:pPr algn="ctr" fontAlgn="ctr">
                        <a:buNone/>
                      </a:pPr>
                      <a:r>
                        <a:rPr lang="en-IN" sz="3600" u="none" strike="noStrike">
                          <a:effectLst/>
                        </a:rPr>
                        <a:t>3</a:t>
                      </a:r>
                      <a:endParaRPr lang="en-IN" sz="3600" b="0" i="0" u="none" strike="noStrike">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a:effectLst/>
                        </a:rPr>
                        <a:t>1C</a:t>
                      </a:r>
                      <a:endParaRPr lang="en-IN" sz="3600" b="0" i="0" u="none" strike="noStrike">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dirty="0">
                          <a:effectLst/>
                        </a:rPr>
                        <a:t>2</a:t>
                      </a:r>
                      <a:endParaRPr lang="en-IN" sz="3600" b="0" i="0" u="none" strike="noStrike" dirty="0">
                        <a:solidFill>
                          <a:srgbClr val="000000"/>
                        </a:solidFill>
                        <a:effectLst/>
                        <a:latin typeface="Verdana" panose="020B0604030504040204" pitchFamily="34" charset="0"/>
                      </a:endParaRPr>
                    </a:p>
                  </a:txBody>
                  <a:tcPr marL="6350" marR="6350" marT="6350" marB="0" anchor="ctr"/>
                </a:tc>
                <a:extLst>
                  <a:ext uri="{0D108BD9-81ED-4DB2-BD59-A6C34878D82A}">
                    <a16:rowId xmlns:a16="http://schemas.microsoft.com/office/drawing/2014/main" val="4130160227"/>
                  </a:ext>
                </a:extLst>
              </a:tr>
              <a:tr h="656831">
                <a:tc>
                  <a:txBody>
                    <a:bodyPr/>
                    <a:lstStyle/>
                    <a:p>
                      <a:pPr algn="ctr" fontAlgn="ctr">
                        <a:buNone/>
                      </a:pPr>
                      <a:r>
                        <a:rPr lang="en-IN" sz="3600" u="none" strike="noStrike">
                          <a:effectLst/>
                        </a:rPr>
                        <a:t>4</a:t>
                      </a:r>
                      <a:endParaRPr lang="en-IN" sz="3600" b="0" i="0" u="none" strike="noStrike">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a:effectLst/>
                        </a:rPr>
                        <a:t>1C</a:t>
                      </a:r>
                      <a:endParaRPr lang="en-IN" sz="3600" b="0" i="0" u="none" strike="noStrike">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dirty="0">
                          <a:effectLst/>
                        </a:rPr>
                        <a:t>3</a:t>
                      </a:r>
                      <a:endParaRPr lang="en-IN" sz="3600" b="0" i="0" u="none" strike="noStrike" dirty="0">
                        <a:solidFill>
                          <a:srgbClr val="000000"/>
                        </a:solidFill>
                        <a:effectLst/>
                        <a:latin typeface="Verdana" panose="020B0604030504040204" pitchFamily="34" charset="0"/>
                      </a:endParaRPr>
                    </a:p>
                  </a:txBody>
                  <a:tcPr marL="6350" marR="6350" marT="6350" marB="0" anchor="ctr"/>
                </a:tc>
                <a:extLst>
                  <a:ext uri="{0D108BD9-81ED-4DB2-BD59-A6C34878D82A}">
                    <a16:rowId xmlns:a16="http://schemas.microsoft.com/office/drawing/2014/main" val="1958498101"/>
                  </a:ext>
                </a:extLst>
              </a:tr>
              <a:tr h="656831">
                <a:tc>
                  <a:txBody>
                    <a:bodyPr/>
                    <a:lstStyle/>
                    <a:p>
                      <a:pPr algn="ctr" fontAlgn="ctr">
                        <a:buNone/>
                      </a:pPr>
                      <a:r>
                        <a:rPr lang="en-IN" sz="3600" u="none" strike="noStrike">
                          <a:effectLst/>
                        </a:rPr>
                        <a:t>5</a:t>
                      </a:r>
                      <a:endParaRPr lang="en-IN" sz="3600" b="0" i="0" u="none" strike="noStrike">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a:effectLst/>
                        </a:rPr>
                        <a:t>1C</a:t>
                      </a:r>
                      <a:endParaRPr lang="en-IN" sz="3600" b="0" i="0" u="none" strike="noStrike">
                        <a:solidFill>
                          <a:srgbClr val="000000"/>
                        </a:solidFill>
                        <a:effectLst/>
                        <a:latin typeface="Verdana" panose="020B0604030504040204" pitchFamily="34" charset="0"/>
                      </a:endParaRPr>
                    </a:p>
                  </a:txBody>
                  <a:tcPr marL="6350" marR="6350" marT="6350" marB="0" anchor="ctr"/>
                </a:tc>
                <a:tc>
                  <a:txBody>
                    <a:bodyPr/>
                    <a:lstStyle/>
                    <a:p>
                      <a:pPr algn="ctr" fontAlgn="ctr">
                        <a:buNone/>
                      </a:pPr>
                      <a:r>
                        <a:rPr lang="en-IN" sz="3600" u="none" strike="noStrike" dirty="0">
                          <a:effectLst/>
                        </a:rPr>
                        <a:t>4</a:t>
                      </a:r>
                      <a:endParaRPr lang="en-IN" sz="3600" b="0" i="0" u="none" strike="noStrike" dirty="0">
                        <a:solidFill>
                          <a:srgbClr val="000000"/>
                        </a:solidFill>
                        <a:effectLst/>
                        <a:latin typeface="Verdana" panose="020B0604030504040204" pitchFamily="34" charset="0"/>
                      </a:endParaRPr>
                    </a:p>
                  </a:txBody>
                  <a:tcPr marL="6350" marR="6350" marT="6350" marB="0" anchor="ctr"/>
                </a:tc>
                <a:extLst>
                  <a:ext uri="{0D108BD9-81ED-4DB2-BD59-A6C34878D82A}">
                    <a16:rowId xmlns:a16="http://schemas.microsoft.com/office/drawing/2014/main" val="3017365923"/>
                  </a:ext>
                </a:extLst>
              </a:tr>
            </a:tbl>
          </a:graphicData>
        </a:graphic>
      </p:graphicFrame>
    </p:spTree>
    <p:extLst>
      <p:ext uri="{BB962C8B-B14F-4D97-AF65-F5344CB8AC3E}">
        <p14:creationId xmlns:p14="http://schemas.microsoft.com/office/powerpoint/2010/main" val="1306809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10BB4-28D5-CF23-856D-4950F6E826EF}"/>
              </a:ext>
            </a:extLst>
          </p:cNvPr>
          <p:cNvSpPr>
            <a:spLocks noGrp="1"/>
          </p:cNvSpPr>
          <p:nvPr>
            <p:ph type="body" sz="quarter" idx="17"/>
          </p:nvPr>
        </p:nvSpPr>
        <p:spPr>
          <a:xfrm>
            <a:off x="747152" y="990600"/>
            <a:ext cx="12891729" cy="5667376"/>
          </a:xfrm>
        </p:spPr>
        <p:txBody>
          <a:bodyPr/>
          <a:lstStyle/>
          <a:p>
            <a:pPr algn="just"/>
            <a:r>
              <a:rPr lang="en-US" dirty="0"/>
              <a:t>Congestion control refers to techniques and algorithms used to manage and prevent network congestion, ensuring smooth data flow and efficient resource utilization. Congestion occurs when the volume of data exceeds the network's capacity, leading to delays, packet loss, and reduced performance.</a:t>
            </a:r>
          </a:p>
          <a:p>
            <a:pPr marL="0" indent="0" algn="just">
              <a:buNone/>
            </a:pPr>
            <a:r>
              <a:rPr lang="en-US" b="1" dirty="0">
                <a:solidFill>
                  <a:srgbClr val="FF0000"/>
                </a:solidFill>
              </a:rPr>
              <a:t>Key Principles of Congestion Control</a:t>
            </a:r>
          </a:p>
          <a:p>
            <a:pPr algn="just"/>
            <a:r>
              <a:rPr lang="en-US" dirty="0"/>
              <a:t>Congestion control mechanisms are broadly categorized into </a:t>
            </a:r>
            <a:r>
              <a:rPr lang="en-US" dirty="0">
                <a:solidFill>
                  <a:srgbClr val="FF0000"/>
                </a:solidFill>
              </a:rPr>
              <a:t>open-loop</a:t>
            </a:r>
            <a:r>
              <a:rPr lang="en-US" dirty="0"/>
              <a:t> and </a:t>
            </a:r>
            <a:r>
              <a:rPr lang="en-US" dirty="0">
                <a:solidFill>
                  <a:srgbClr val="FF0000"/>
                </a:solidFill>
              </a:rPr>
              <a:t>closed-loop</a:t>
            </a:r>
            <a:r>
              <a:rPr lang="en-US" dirty="0"/>
              <a:t> solutions. </a:t>
            </a:r>
          </a:p>
          <a:p>
            <a:pPr algn="just"/>
            <a:r>
              <a:rPr lang="en-US" dirty="0"/>
              <a:t>Open-loop solutions focus on preventing congestion through proper design, such as traffic shaping and packet scheduling. </a:t>
            </a:r>
          </a:p>
          <a:p>
            <a:pPr algn="just"/>
            <a:r>
              <a:rPr lang="en-US" dirty="0"/>
              <a:t>Closed-loop solutions rely on feedback mechanisms to detect and respond to congestion dynamically.</a:t>
            </a:r>
          </a:p>
          <a:p>
            <a:endParaRPr lang="en-IN" dirty="0"/>
          </a:p>
        </p:txBody>
      </p:sp>
      <p:sp>
        <p:nvSpPr>
          <p:cNvPr id="4" name="Title 3">
            <a:extLst>
              <a:ext uri="{FF2B5EF4-FFF2-40B4-BE49-F238E27FC236}">
                <a16:creationId xmlns:a16="http://schemas.microsoft.com/office/drawing/2014/main" id="{E7085B95-F745-ED37-DE96-8640C52F5B91}"/>
              </a:ext>
            </a:extLst>
          </p:cNvPr>
          <p:cNvSpPr>
            <a:spLocks noGrp="1"/>
          </p:cNvSpPr>
          <p:nvPr>
            <p:ph type="title"/>
          </p:nvPr>
        </p:nvSpPr>
        <p:spPr>
          <a:xfrm>
            <a:off x="747152" y="152400"/>
            <a:ext cx="10639236" cy="1005842"/>
          </a:xfrm>
        </p:spPr>
        <p:txBody>
          <a:bodyPr/>
          <a:lstStyle/>
          <a:p>
            <a:r>
              <a:rPr lang="en-US" b="1" dirty="0">
                <a:solidFill>
                  <a:srgbClr val="FF0000"/>
                </a:solidFill>
              </a:rPr>
              <a:t>Congestion control</a:t>
            </a:r>
            <a:endParaRPr lang="en-IN" b="1" dirty="0">
              <a:solidFill>
                <a:srgbClr val="FF0000"/>
              </a:solidFill>
            </a:endParaRPr>
          </a:p>
        </p:txBody>
      </p:sp>
    </p:spTree>
    <p:extLst>
      <p:ext uri="{BB962C8B-B14F-4D97-AF65-F5344CB8AC3E}">
        <p14:creationId xmlns:p14="http://schemas.microsoft.com/office/powerpoint/2010/main" val="1096690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9441-F986-F990-AC3C-76E5194215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938638D-FD2C-EB38-AC6B-434C8D03077B}"/>
              </a:ext>
            </a:extLst>
          </p:cNvPr>
          <p:cNvSpPr>
            <a:spLocks noGrp="1"/>
          </p:cNvSpPr>
          <p:nvPr>
            <p:ph type="body" sz="quarter" idx="17"/>
          </p:nvPr>
        </p:nvSpPr>
        <p:spPr>
          <a:xfrm>
            <a:off x="747152" y="990600"/>
            <a:ext cx="12891729" cy="5667376"/>
          </a:xfrm>
        </p:spPr>
        <p:txBody>
          <a:bodyPr/>
          <a:lstStyle/>
          <a:p>
            <a:pPr marL="0" indent="0" algn="just">
              <a:buNone/>
            </a:pPr>
            <a:r>
              <a:rPr lang="en-IN" dirty="0"/>
              <a:t>Congestion control refers to the techniques used to control or prevent congestion. Congestion control techniques can be broadly classified into two categories: </a:t>
            </a:r>
          </a:p>
          <a:p>
            <a:endParaRPr lang="en-IN" dirty="0"/>
          </a:p>
        </p:txBody>
      </p:sp>
      <p:sp>
        <p:nvSpPr>
          <p:cNvPr id="4" name="Title 3">
            <a:extLst>
              <a:ext uri="{FF2B5EF4-FFF2-40B4-BE49-F238E27FC236}">
                <a16:creationId xmlns:a16="http://schemas.microsoft.com/office/drawing/2014/main" id="{933BCB36-C9F9-E418-4763-086E0E1A3858}"/>
              </a:ext>
            </a:extLst>
          </p:cNvPr>
          <p:cNvSpPr>
            <a:spLocks noGrp="1"/>
          </p:cNvSpPr>
          <p:nvPr>
            <p:ph type="title"/>
          </p:nvPr>
        </p:nvSpPr>
        <p:spPr>
          <a:xfrm>
            <a:off x="747152" y="152400"/>
            <a:ext cx="10639236" cy="1005842"/>
          </a:xfrm>
        </p:spPr>
        <p:txBody>
          <a:bodyPr/>
          <a:lstStyle/>
          <a:p>
            <a:r>
              <a:rPr lang="en-IN" b="1" dirty="0">
                <a:solidFill>
                  <a:srgbClr val="FF0000"/>
                </a:solidFill>
              </a:rPr>
              <a:t>Congestion Control techniques</a:t>
            </a:r>
          </a:p>
        </p:txBody>
      </p:sp>
      <p:pic>
        <p:nvPicPr>
          <p:cNvPr id="6" name="Picture 5" descr="Several signs with green text&#10;&#10;AI-generated content may be incorrect.">
            <a:extLst>
              <a:ext uri="{FF2B5EF4-FFF2-40B4-BE49-F238E27FC236}">
                <a16:creationId xmlns:a16="http://schemas.microsoft.com/office/drawing/2014/main" id="{99239929-98EF-690D-E510-1461B593A7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95600"/>
            <a:ext cx="10292824" cy="4267200"/>
          </a:xfrm>
          <a:prstGeom prst="rect">
            <a:avLst/>
          </a:prstGeom>
          <a:noFill/>
          <a:ln>
            <a:noFill/>
          </a:ln>
        </p:spPr>
      </p:pic>
    </p:spTree>
    <p:extLst>
      <p:ext uri="{BB962C8B-B14F-4D97-AF65-F5344CB8AC3E}">
        <p14:creationId xmlns:p14="http://schemas.microsoft.com/office/powerpoint/2010/main" val="39670475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AB29C-EEBA-0136-8E27-16113F63C23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5352266-A82F-7C0B-314A-DC9AD1742388}"/>
              </a:ext>
            </a:extLst>
          </p:cNvPr>
          <p:cNvSpPr>
            <a:spLocks noGrp="1"/>
          </p:cNvSpPr>
          <p:nvPr>
            <p:ph type="body" sz="quarter" idx="17"/>
          </p:nvPr>
        </p:nvSpPr>
        <p:spPr>
          <a:xfrm>
            <a:off x="747152" y="990600"/>
            <a:ext cx="13578448" cy="5667376"/>
          </a:xfrm>
        </p:spPr>
        <p:txBody>
          <a:bodyPr/>
          <a:lstStyle/>
          <a:p>
            <a:pPr marL="0" indent="0" algn="just">
              <a:buNone/>
            </a:pPr>
            <a:r>
              <a:rPr lang="en-IN" b="1" dirty="0">
                <a:solidFill>
                  <a:srgbClr val="FF0000"/>
                </a:solidFill>
              </a:rPr>
              <a:t>Open Loop Congestion Control</a:t>
            </a:r>
          </a:p>
          <a:p>
            <a:pPr marL="0" indent="0" algn="just">
              <a:buNone/>
            </a:pPr>
            <a:r>
              <a:rPr lang="en-IN" dirty="0"/>
              <a:t>Open loop congestion control policies are applied to prevent congestion before it happens. The congestion control is handled either by the source or the destination. </a:t>
            </a:r>
          </a:p>
          <a:p>
            <a:pPr marL="0" indent="0" algn="just">
              <a:buNone/>
            </a:pPr>
            <a:r>
              <a:rPr lang="en-IN" b="1" dirty="0">
                <a:solidFill>
                  <a:srgbClr val="FF0000"/>
                </a:solidFill>
              </a:rPr>
              <a:t>Policies adopted by open loop congestion control -</a:t>
            </a:r>
            <a:r>
              <a:rPr lang="en-IN" dirty="0">
                <a:solidFill>
                  <a:srgbClr val="FF0000"/>
                </a:solidFill>
              </a:rPr>
              <a:t> </a:t>
            </a:r>
            <a:br>
              <a:rPr lang="en-IN" dirty="0">
                <a:solidFill>
                  <a:srgbClr val="FF0000"/>
                </a:solidFill>
              </a:rPr>
            </a:br>
            <a:r>
              <a:rPr lang="en-IN" dirty="0">
                <a:solidFill>
                  <a:srgbClr val="FF0000"/>
                </a:solidFill>
              </a:rPr>
              <a:t> 1.</a:t>
            </a:r>
            <a:r>
              <a:rPr lang="en-IN" b="1" dirty="0">
                <a:solidFill>
                  <a:srgbClr val="FF0000"/>
                </a:solidFill>
              </a:rPr>
              <a:t>Retransmission Policy :</a:t>
            </a:r>
          </a:p>
          <a:p>
            <a:pPr marL="0" indent="0" algn="just">
              <a:buNone/>
            </a:pPr>
            <a:r>
              <a:rPr lang="en-IN" dirty="0"/>
              <a:t>It is the policy in which retransmission of the packets are taken care of. If the sender feels that a sent packet is lost or corrupted, the packet needs to be retransmitted. This transmission may increase the congestion in the network.</a:t>
            </a:r>
            <a:br>
              <a:rPr lang="en-IN" dirty="0"/>
            </a:br>
            <a:r>
              <a:rPr lang="en-IN" dirty="0"/>
              <a:t>To prevent congestion, retransmission timers must be designed to prevent congestion and also able to optimize efficiency.</a:t>
            </a:r>
          </a:p>
          <a:p>
            <a:endParaRPr lang="en-IN" dirty="0"/>
          </a:p>
        </p:txBody>
      </p:sp>
      <p:sp>
        <p:nvSpPr>
          <p:cNvPr id="4" name="Title 3">
            <a:extLst>
              <a:ext uri="{FF2B5EF4-FFF2-40B4-BE49-F238E27FC236}">
                <a16:creationId xmlns:a16="http://schemas.microsoft.com/office/drawing/2014/main" id="{4CCA0D98-BE40-9828-468F-8DF4E0749F4D}"/>
              </a:ext>
            </a:extLst>
          </p:cNvPr>
          <p:cNvSpPr>
            <a:spLocks noGrp="1"/>
          </p:cNvSpPr>
          <p:nvPr>
            <p:ph type="title"/>
          </p:nvPr>
        </p:nvSpPr>
        <p:spPr>
          <a:xfrm>
            <a:off x="747152" y="152400"/>
            <a:ext cx="10639236" cy="1005842"/>
          </a:xfrm>
        </p:spPr>
        <p:txBody>
          <a:bodyPr/>
          <a:lstStyle/>
          <a:p>
            <a:r>
              <a:rPr lang="en-IN" b="1" dirty="0">
                <a:solidFill>
                  <a:srgbClr val="FF0000"/>
                </a:solidFill>
              </a:rPr>
              <a:t>Congestion Control techniques</a:t>
            </a:r>
          </a:p>
        </p:txBody>
      </p:sp>
    </p:spTree>
    <p:extLst>
      <p:ext uri="{BB962C8B-B14F-4D97-AF65-F5344CB8AC3E}">
        <p14:creationId xmlns:p14="http://schemas.microsoft.com/office/powerpoint/2010/main" val="709700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AC9C-9C30-144B-9058-7B91F6A014C4}"/>
              </a:ext>
            </a:extLst>
          </p:cNvPr>
          <p:cNvSpPr>
            <a:spLocks noGrp="1"/>
          </p:cNvSpPr>
          <p:nvPr>
            <p:ph type="title"/>
          </p:nvPr>
        </p:nvSpPr>
        <p:spPr>
          <a:xfrm>
            <a:off x="801004" y="412264"/>
            <a:ext cx="7454312" cy="529111"/>
          </a:xfrm>
        </p:spPr>
        <p:txBody>
          <a:bodyPr/>
          <a:lstStyle/>
          <a:p>
            <a:r>
              <a:rPr lang="en-TW" b="1" dirty="0"/>
              <a:t> Forwarding</a:t>
            </a:r>
          </a:p>
        </p:txBody>
      </p:sp>
      <p:sp>
        <p:nvSpPr>
          <p:cNvPr id="3" name="Text Placeholder 2">
            <a:extLst>
              <a:ext uri="{FF2B5EF4-FFF2-40B4-BE49-F238E27FC236}">
                <a16:creationId xmlns:a16="http://schemas.microsoft.com/office/drawing/2014/main" id="{F4C49406-BDFA-7049-94AA-F190DE9FE931}"/>
              </a:ext>
            </a:extLst>
          </p:cNvPr>
          <p:cNvSpPr>
            <a:spLocks noGrp="1"/>
          </p:cNvSpPr>
          <p:nvPr>
            <p:ph type="body" sz="quarter" idx="18"/>
          </p:nvPr>
        </p:nvSpPr>
        <p:spPr>
          <a:xfrm>
            <a:off x="838200" y="1064325"/>
            <a:ext cx="7431404" cy="518576"/>
          </a:xfrm>
        </p:spPr>
        <p:txBody>
          <a:bodyPr/>
          <a:lstStyle/>
          <a:p>
            <a:r>
              <a:rPr lang="en-TW" dirty="0"/>
              <a:t>Definition</a:t>
            </a:r>
          </a:p>
        </p:txBody>
      </p:sp>
      <p:graphicFrame>
        <p:nvGraphicFramePr>
          <p:cNvPr id="5" name="Diagram 4">
            <a:extLst>
              <a:ext uri="{FF2B5EF4-FFF2-40B4-BE49-F238E27FC236}">
                <a16:creationId xmlns:a16="http://schemas.microsoft.com/office/drawing/2014/main" id="{DAABD484-0124-E841-821A-7F6E718847B4}"/>
              </a:ext>
            </a:extLst>
          </p:cNvPr>
          <p:cNvGraphicFramePr/>
          <p:nvPr>
            <p:extLst>
              <p:ext uri="{D42A27DB-BD31-4B8C-83A1-F6EECF244321}">
                <p14:modId xmlns:p14="http://schemas.microsoft.com/office/powerpoint/2010/main" val="4029077019"/>
              </p:ext>
            </p:extLst>
          </p:nvPr>
        </p:nvGraphicFramePr>
        <p:xfrm>
          <a:off x="1066800" y="1705851"/>
          <a:ext cx="12039600" cy="5459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16368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B81F-438F-8A9A-5F29-6A7EBE18CEA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D83DE7-8605-0843-36CA-34C1E6DC9933}"/>
              </a:ext>
            </a:extLst>
          </p:cNvPr>
          <p:cNvSpPr>
            <a:spLocks noGrp="1"/>
          </p:cNvSpPr>
          <p:nvPr>
            <p:ph type="body" sz="quarter" idx="17"/>
          </p:nvPr>
        </p:nvSpPr>
        <p:spPr>
          <a:xfrm>
            <a:off x="747152" y="990600"/>
            <a:ext cx="13426048" cy="5667376"/>
          </a:xfrm>
        </p:spPr>
        <p:txBody>
          <a:bodyPr/>
          <a:lstStyle/>
          <a:p>
            <a:pPr marL="0" lvl="0" indent="0" algn="just">
              <a:buNone/>
            </a:pPr>
            <a:r>
              <a:rPr lang="en-IN" b="1" dirty="0">
                <a:solidFill>
                  <a:srgbClr val="FF0000"/>
                </a:solidFill>
              </a:rPr>
              <a:t>2.Window Policy :</a:t>
            </a:r>
          </a:p>
          <a:p>
            <a:pPr marL="0" lvl="0" indent="0" algn="just">
              <a:buNone/>
            </a:pPr>
            <a:r>
              <a:rPr lang="en-IN" dirty="0"/>
              <a:t>The type of window at the sender's side may also affect the congestion. Several packets in the Go-back-n window are re-sent, although some packets may be received successfully at the receiver side. </a:t>
            </a:r>
          </a:p>
          <a:p>
            <a:pPr marL="0" lvl="0" indent="0" algn="just">
              <a:buNone/>
            </a:pPr>
            <a:r>
              <a:rPr lang="en-IN" dirty="0"/>
              <a:t>This duplication may increase the congestion in the network and make it worse.</a:t>
            </a:r>
            <a:br>
              <a:rPr lang="en-IN" dirty="0"/>
            </a:br>
            <a:r>
              <a:rPr lang="en-IN" dirty="0"/>
              <a:t>Therefore, Selective repeat window should be adopted as it sends the specific packet that may have been lost.</a:t>
            </a:r>
          </a:p>
          <a:p>
            <a:pPr marL="0" indent="0" algn="just">
              <a:buNone/>
            </a:pPr>
            <a:r>
              <a:rPr lang="en-IN" b="1" dirty="0">
                <a:solidFill>
                  <a:srgbClr val="FF0000"/>
                </a:solidFill>
              </a:rPr>
              <a:t>3.Discarding Policy :</a:t>
            </a:r>
          </a:p>
          <a:p>
            <a:pPr marL="0" indent="0" algn="just">
              <a:buNone/>
            </a:pPr>
            <a:r>
              <a:rPr lang="en-IN" dirty="0"/>
              <a:t>A good discarding policy adopted by the routers is that the routers may prevent congestion and at the same time partially discard the corrupted or less sensitive packages and also be able to maintain the quality of a message.</a:t>
            </a:r>
            <a:br>
              <a:rPr lang="en-IN" dirty="0"/>
            </a:br>
            <a:endParaRPr lang="en-IN" dirty="0"/>
          </a:p>
        </p:txBody>
      </p:sp>
      <p:sp>
        <p:nvSpPr>
          <p:cNvPr id="4" name="Title 3">
            <a:extLst>
              <a:ext uri="{FF2B5EF4-FFF2-40B4-BE49-F238E27FC236}">
                <a16:creationId xmlns:a16="http://schemas.microsoft.com/office/drawing/2014/main" id="{83D03E57-8D34-AEB4-8A88-AE232EFA6CD8}"/>
              </a:ext>
            </a:extLst>
          </p:cNvPr>
          <p:cNvSpPr>
            <a:spLocks noGrp="1"/>
          </p:cNvSpPr>
          <p:nvPr>
            <p:ph type="title"/>
          </p:nvPr>
        </p:nvSpPr>
        <p:spPr>
          <a:xfrm>
            <a:off x="747152" y="152400"/>
            <a:ext cx="10639236" cy="1005842"/>
          </a:xfrm>
        </p:spPr>
        <p:txBody>
          <a:bodyPr/>
          <a:lstStyle/>
          <a:p>
            <a:r>
              <a:rPr lang="en-IN" b="1" dirty="0">
                <a:solidFill>
                  <a:srgbClr val="FF0000"/>
                </a:solidFill>
              </a:rPr>
              <a:t>Congestion Control techniques</a:t>
            </a:r>
          </a:p>
        </p:txBody>
      </p:sp>
    </p:spTree>
    <p:extLst>
      <p:ext uri="{BB962C8B-B14F-4D97-AF65-F5344CB8AC3E}">
        <p14:creationId xmlns:p14="http://schemas.microsoft.com/office/powerpoint/2010/main" val="30852979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612AF-EF0D-1458-7068-BE942D0CAF6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048A275-49F2-5944-4D2C-5424340FF4EE}"/>
              </a:ext>
            </a:extLst>
          </p:cNvPr>
          <p:cNvSpPr>
            <a:spLocks noGrp="1"/>
          </p:cNvSpPr>
          <p:nvPr>
            <p:ph type="body" sz="quarter" idx="17"/>
          </p:nvPr>
        </p:nvSpPr>
        <p:spPr>
          <a:xfrm>
            <a:off x="747152" y="990600"/>
            <a:ext cx="13426048" cy="5667376"/>
          </a:xfrm>
        </p:spPr>
        <p:txBody>
          <a:bodyPr/>
          <a:lstStyle/>
          <a:p>
            <a:pPr marL="0" lvl="0" indent="0" algn="just">
              <a:buNone/>
            </a:pPr>
            <a:r>
              <a:rPr lang="en-IN" b="1" dirty="0">
                <a:solidFill>
                  <a:srgbClr val="FF0000"/>
                </a:solidFill>
              </a:rPr>
              <a:t>4.Acknowledgment Policy :</a:t>
            </a:r>
          </a:p>
          <a:p>
            <a:pPr marL="0" lvl="0" indent="0" algn="just">
              <a:buNone/>
            </a:pPr>
            <a:r>
              <a:rPr lang="en-IN" dirty="0"/>
              <a:t>Since acknowledgements are also the part of the load in the network, the acknowledgment policy imposed by the receiver may also affect congestion.</a:t>
            </a:r>
          </a:p>
          <a:p>
            <a:pPr marL="0" lvl="0" indent="0" algn="just">
              <a:buNone/>
            </a:pPr>
            <a:r>
              <a:rPr lang="en-IN" dirty="0"/>
              <a:t> </a:t>
            </a:r>
            <a:br>
              <a:rPr lang="en-IN" dirty="0"/>
            </a:br>
            <a:r>
              <a:rPr lang="en-IN" b="1" dirty="0">
                <a:solidFill>
                  <a:srgbClr val="FF0000"/>
                </a:solidFill>
              </a:rPr>
              <a:t>5.Admission Policy :</a:t>
            </a:r>
          </a:p>
          <a:p>
            <a:pPr marL="0" lvl="0" indent="0" algn="just">
              <a:buNone/>
            </a:pPr>
            <a:r>
              <a:rPr lang="en-IN" dirty="0"/>
              <a:t>In admission policy a mechanism should be used to prevent congestion. Switches in a flow should first check the resource requirement of a network flow before transmitting it further. If there is a chance of a congestion or there is a congestion in the network, router should deny establishing a virtual network connection to prevent further congestion.</a:t>
            </a:r>
          </a:p>
          <a:p>
            <a:endParaRPr lang="en-IN" dirty="0"/>
          </a:p>
        </p:txBody>
      </p:sp>
      <p:sp>
        <p:nvSpPr>
          <p:cNvPr id="4" name="Title 3">
            <a:extLst>
              <a:ext uri="{FF2B5EF4-FFF2-40B4-BE49-F238E27FC236}">
                <a16:creationId xmlns:a16="http://schemas.microsoft.com/office/drawing/2014/main" id="{774895EB-3778-2355-9204-296C258A559A}"/>
              </a:ext>
            </a:extLst>
          </p:cNvPr>
          <p:cNvSpPr>
            <a:spLocks noGrp="1"/>
          </p:cNvSpPr>
          <p:nvPr>
            <p:ph type="title"/>
          </p:nvPr>
        </p:nvSpPr>
        <p:spPr>
          <a:xfrm>
            <a:off x="747152" y="152400"/>
            <a:ext cx="10639236" cy="1005842"/>
          </a:xfrm>
        </p:spPr>
        <p:txBody>
          <a:bodyPr/>
          <a:lstStyle/>
          <a:p>
            <a:r>
              <a:rPr lang="en-IN" b="1" dirty="0">
                <a:solidFill>
                  <a:srgbClr val="FF0000"/>
                </a:solidFill>
              </a:rPr>
              <a:t>Congestion Control techniques</a:t>
            </a:r>
          </a:p>
        </p:txBody>
      </p:sp>
    </p:spTree>
    <p:extLst>
      <p:ext uri="{BB962C8B-B14F-4D97-AF65-F5344CB8AC3E}">
        <p14:creationId xmlns:p14="http://schemas.microsoft.com/office/powerpoint/2010/main" val="6026659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627AE-625A-1CE0-5BCC-DDC5C9392B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A2FA611-AFF7-6279-5DD5-FD54AD191B5E}"/>
              </a:ext>
            </a:extLst>
          </p:cNvPr>
          <p:cNvSpPr>
            <a:spLocks noGrp="1"/>
          </p:cNvSpPr>
          <p:nvPr>
            <p:ph type="body" sz="quarter" idx="17"/>
          </p:nvPr>
        </p:nvSpPr>
        <p:spPr>
          <a:xfrm>
            <a:off x="747152" y="990600"/>
            <a:ext cx="13654648" cy="6400800"/>
          </a:xfrm>
        </p:spPr>
        <p:txBody>
          <a:bodyPr/>
          <a:lstStyle/>
          <a:p>
            <a:r>
              <a:rPr lang="en-IN" b="1" dirty="0">
                <a:solidFill>
                  <a:srgbClr val="FF0000"/>
                </a:solidFill>
              </a:rPr>
              <a:t>Closed Loop Congestion Control</a:t>
            </a:r>
            <a:endParaRPr lang="en-IN" dirty="0">
              <a:solidFill>
                <a:srgbClr val="FF0000"/>
              </a:solidFill>
            </a:endParaRPr>
          </a:p>
          <a:p>
            <a:pPr marL="0" indent="0" algn="just">
              <a:buNone/>
            </a:pPr>
            <a:r>
              <a:rPr lang="en-IN" dirty="0"/>
              <a:t>Closed loop congestion control techniques are used to treat or alleviate congestion after it happens. </a:t>
            </a:r>
          </a:p>
          <a:p>
            <a:pPr marL="0" indent="0" algn="just">
              <a:buNone/>
            </a:pPr>
            <a:r>
              <a:rPr lang="en-IN" b="1" dirty="0">
                <a:solidFill>
                  <a:srgbClr val="FF0000"/>
                </a:solidFill>
              </a:rPr>
              <a:t>1. Backpressure :</a:t>
            </a:r>
          </a:p>
          <a:p>
            <a:pPr marL="0" indent="0" algn="just">
              <a:buNone/>
            </a:pPr>
            <a:r>
              <a:rPr lang="en-IN" dirty="0"/>
              <a:t>Backpressure is a technique in which a congested node stops receiving packets from upstream node. This may cause the upstream node or nodes to become congested and reject receiving data from above nodes. </a:t>
            </a:r>
          </a:p>
          <a:p>
            <a:pPr marL="0" indent="0" algn="just">
              <a:buNone/>
            </a:pPr>
            <a:r>
              <a:rPr lang="en-IN" dirty="0"/>
              <a:t>Backpressure is a node-to-node congestion control technique that propagate in the opposite direction of data flow. The backpressure technique can be applied only to virtual circuit where each node has information of its above upstream node.</a:t>
            </a:r>
          </a:p>
          <a:p>
            <a:pPr marL="0" indent="0" algn="just">
              <a:buNone/>
            </a:pPr>
            <a:r>
              <a:rPr lang="en-IN" dirty="0"/>
              <a:t> </a:t>
            </a:r>
            <a:br>
              <a:rPr lang="en-IN" dirty="0"/>
            </a:br>
            <a:br>
              <a:rPr lang="en-IN" dirty="0"/>
            </a:br>
            <a:r>
              <a:rPr lang="en-IN" dirty="0"/>
              <a:t> </a:t>
            </a:r>
          </a:p>
          <a:p>
            <a:endParaRPr lang="en-IN" dirty="0"/>
          </a:p>
        </p:txBody>
      </p:sp>
      <p:sp>
        <p:nvSpPr>
          <p:cNvPr id="4" name="Title 3">
            <a:extLst>
              <a:ext uri="{FF2B5EF4-FFF2-40B4-BE49-F238E27FC236}">
                <a16:creationId xmlns:a16="http://schemas.microsoft.com/office/drawing/2014/main" id="{82F16C4A-7361-74EB-D5FB-FAAFB842D304}"/>
              </a:ext>
            </a:extLst>
          </p:cNvPr>
          <p:cNvSpPr>
            <a:spLocks noGrp="1"/>
          </p:cNvSpPr>
          <p:nvPr>
            <p:ph type="title"/>
          </p:nvPr>
        </p:nvSpPr>
        <p:spPr>
          <a:xfrm>
            <a:off x="747152" y="152400"/>
            <a:ext cx="10639236" cy="1005842"/>
          </a:xfrm>
        </p:spPr>
        <p:txBody>
          <a:bodyPr/>
          <a:lstStyle/>
          <a:p>
            <a:r>
              <a:rPr lang="en-IN" b="1" dirty="0">
                <a:solidFill>
                  <a:srgbClr val="FF0000"/>
                </a:solidFill>
              </a:rPr>
              <a:t>Congestion Control techniques</a:t>
            </a:r>
          </a:p>
        </p:txBody>
      </p:sp>
    </p:spTree>
    <p:extLst>
      <p:ext uri="{BB962C8B-B14F-4D97-AF65-F5344CB8AC3E}">
        <p14:creationId xmlns:p14="http://schemas.microsoft.com/office/powerpoint/2010/main" val="16444039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0F3D4-AF38-FC45-E7D9-E8FE227A7D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876D307-0FD3-3214-83AA-86C075801CE3}"/>
              </a:ext>
            </a:extLst>
          </p:cNvPr>
          <p:cNvSpPr>
            <a:spLocks noGrp="1"/>
          </p:cNvSpPr>
          <p:nvPr>
            <p:ph type="body" sz="quarter" idx="17"/>
          </p:nvPr>
        </p:nvSpPr>
        <p:spPr>
          <a:xfrm>
            <a:off x="747152" y="990600"/>
            <a:ext cx="13654648" cy="6400800"/>
          </a:xfrm>
        </p:spPr>
        <p:txBody>
          <a:bodyPr/>
          <a:lstStyle/>
          <a:p>
            <a:pPr marL="0" indent="0">
              <a:buNone/>
            </a:pPr>
            <a:endParaRPr lang="en-IN" dirty="0"/>
          </a:p>
          <a:p>
            <a:pPr marL="0" indent="0" algn="just">
              <a:buNone/>
            </a:pPr>
            <a:r>
              <a:rPr lang="en-IN" dirty="0"/>
              <a:t> </a:t>
            </a:r>
            <a:br>
              <a:rPr lang="en-IN" dirty="0"/>
            </a:br>
            <a:br>
              <a:rPr lang="en-IN" dirty="0"/>
            </a:br>
            <a:r>
              <a:rPr lang="en-IN" dirty="0"/>
              <a:t> </a:t>
            </a:r>
          </a:p>
          <a:p>
            <a:endParaRPr lang="en-IN" dirty="0"/>
          </a:p>
        </p:txBody>
      </p:sp>
      <p:sp>
        <p:nvSpPr>
          <p:cNvPr id="4" name="Title 3">
            <a:extLst>
              <a:ext uri="{FF2B5EF4-FFF2-40B4-BE49-F238E27FC236}">
                <a16:creationId xmlns:a16="http://schemas.microsoft.com/office/drawing/2014/main" id="{E60FF209-5F5E-902C-E18A-9A9DB9CC2FF6}"/>
              </a:ext>
            </a:extLst>
          </p:cNvPr>
          <p:cNvSpPr>
            <a:spLocks noGrp="1"/>
          </p:cNvSpPr>
          <p:nvPr>
            <p:ph type="title"/>
          </p:nvPr>
        </p:nvSpPr>
        <p:spPr>
          <a:xfrm>
            <a:off x="747152" y="152400"/>
            <a:ext cx="10639236" cy="1005842"/>
          </a:xfrm>
        </p:spPr>
        <p:txBody>
          <a:bodyPr/>
          <a:lstStyle/>
          <a:p>
            <a:r>
              <a:rPr lang="en-IN" b="1" dirty="0">
                <a:solidFill>
                  <a:srgbClr val="FF0000"/>
                </a:solidFill>
              </a:rPr>
              <a:t>Congestion Control techniques</a:t>
            </a:r>
          </a:p>
        </p:txBody>
      </p:sp>
      <p:pic>
        <p:nvPicPr>
          <p:cNvPr id="3" name="Picture 2" descr="Backpressure">
            <a:extLst>
              <a:ext uri="{FF2B5EF4-FFF2-40B4-BE49-F238E27FC236}">
                <a16:creationId xmlns:a16="http://schemas.microsoft.com/office/drawing/2014/main" id="{77DBB287-CEAC-0D22-E122-01CA83795B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371600"/>
            <a:ext cx="9525000" cy="2971800"/>
          </a:xfrm>
          <a:prstGeom prst="rect">
            <a:avLst/>
          </a:prstGeom>
          <a:noFill/>
          <a:ln>
            <a:noFill/>
          </a:ln>
        </p:spPr>
      </p:pic>
      <p:sp>
        <p:nvSpPr>
          <p:cNvPr id="6" name="TextBox 5">
            <a:extLst>
              <a:ext uri="{FF2B5EF4-FFF2-40B4-BE49-F238E27FC236}">
                <a16:creationId xmlns:a16="http://schemas.microsoft.com/office/drawing/2014/main" id="{39A0A7DE-7F60-EAD1-12C4-060E50089629}"/>
              </a:ext>
            </a:extLst>
          </p:cNvPr>
          <p:cNvSpPr txBox="1"/>
          <p:nvPr/>
        </p:nvSpPr>
        <p:spPr>
          <a:xfrm>
            <a:off x="1905000" y="4759404"/>
            <a:ext cx="11049000" cy="2646878"/>
          </a:xfrm>
          <a:prstGeom prst="rect">
            <a:avLst/>
          </a:prstGeom>
          <a:noFill/>
        </p:spPr>
        <p:txBody>
          <a:bodyPr wrap="square">
            <a:spAutoFit/>
          </a:bodyPr>
          <a:lstStyle/>
          <a:p>
            <a:pPr algn="just"/>
            <a:r>
              <a:rPr lang="en-IN" sz="2800" dirty="0">
                <a:effectLst/>
                <a:latin typeface="Aptos" panose="020B0004020202020204" pitchFamily="34" charset="0"/>
                <a:ea typeface="Aptos" panose="020B0004020202020204" pitchFamily="34" charset="0"/>
                <a:cs typeface="Times New Roman" panose="02020603050405020304" pitchFamily="18" charset="0"/>
              </a:rPr>
              <a:t> In above diagram the 3rd node is congested and stops receiving packets as a result 2nd node may be get congested due to slowing down of the output data flow. Similarly 1st node may get congested and inform the source to slow down.</a:t>
            </a:r>
          </a:p>
          <a:p>
            <a:pPr algn="just"/>
            <a:r>
              <a:rPr lang="en-IN" sz="2800" dirty="0">
                <a:effectLst/>
                <a:latin typeface="Aptos" panose="020B0004020202020204" pitchFamily="34" charset="0"/>
                <a:ea typeface="Aptos" panose="020B0004020202020204" pitchFamily="34" charset="0"/>
                <a:cs typeface="Times New Roman" panose="02020603050405020304" pitchFamily="18" charset="0"/>
              </a:rPr>
              <a:t> </a:t>
            </a:r>
            <a:br>
              <a:rPr lang="en-IN" sz="28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37689379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0E7301-54B9-47C9-B864-729E772B8B1E}"/>
              </a:ext>
            </a:extLst>
          </p:cNvPr>
          <p:cNvSpPr>
            <a:spLocks noGrp="1"/>
          </p:cNvSpPr>
          <p:nvPr>
            <p:ph type="body" sz="quarter" idx="17"/>
          </p:nvPr>
        </p:nvSpPr>
        <p:spPr>
          <a:xfrm>
            <a:off x="714564" y="1355446"/>
            <a:ext cx="13687236" cy="5667376"/>
          </a:xfrm>
        </p:spPr>
        <p:txBody>
          <a:bodyPr/>
          <a:lstStyle/>
          <a:p>
            <a:pPr marL="0" indent="0" algn="just">
              <a:buNone/>
            </a:pPr>
            <a:r>
              <a:rPr lang="en-IN" b="1" dirty="0">
                <a:solidFill>
                  <a:srgbClr val="FF0000"/>
                </a:solidFill>
              </a:rPr>
              <a:t>2. Choke Packet Technique :</a:t>
            </a:r>
            <a:r>
              <a:rPr lang="en-IN" dirty="0">
                <a:solidFill>
                  <a:srgbClr val="FF0000"/>
                </a:solidFill>
              </a:rPr>
              <a:t> </a:t>
            </a:r>
          </a:p>
          <a:p>
            <a:pPr algn="just"/>
            <a:r>
              <a:rPr lang="en-IN" dirty="0"/>
              <a:t>Choke packet technique is applicable to both virtual networks as well as datagram subnets. A choke packet is a packet sent by a node to the source to inform it of congestion. </a:t>
            </a:r>
          </a:p>
          <a:p>
            <a:pPr algn="just"/>
            <a:r>
              <a:rPr lang="en-IN" dirty="0"/>
              <a:t>Each router monitors its resources and the utilization at each of its output lines. Whenever the resource utilization exceeds the threshold value which is set by the administrator, the router directly sends a choke packet to the source giving it a feedback to reduce the traffic. The intermediate nodes through which the packets has </a:t>
            </a:r>
            <a:r>
              <a:rPr lang="en-IN" dirty="0" err="1"/>
              <a:t>traveled</a:t>
            </a:r>
            <a:r>
              <a:rPr lang="en-IN" dirty="0"/>
              <a:t> are not warned about congestion. </a:t>
            </a:r>
          </a:p>
        </p:txBody>
      </p:sp>
      <p:sp>
        <p:nvSpPr>
          <p:cNvPr id="4" name="Title 3">
            <a:extLst>
              <a:ext uri="{FF2B5EF4-FFF2-40B4-BE49-F238E27FC236}">
                <a16:creationId xmlns:a16="http://schemas.microsoft.com/office/drawing/2014/main" id="{82531F90-83FA-FC4D-C193-D1BC19832528}"/>
              </a:ext>
            </a:extLst>
          </p:cNvPr>
          <p:cNvSpPr>
            <a:spLocks noGrp="1"/>
          </p:cNvSpPr>
          <p:nvPr>
            <p:ph type="title"/>
          </p:nvPr>
        </p:nvSpPr>
        <p:spPr>
          <a:xfrm>
            <a:off x="714564" y="474943"/>
            <a:ext cx="10563036" cy="1005842"/>
          </a:xfrm>
        </p:spPr>
        <p:txBody>
          <a:bodyPr/>
          <a:lstStyle/>
          <a:p>
            <a:r>
              <a:rPr lang="en-IN" b="1" dirty="0">
                <a:solidFill>
                  <a:srgbClr val="FF0000"/>
                </a:solidFill>
              </a:rPr>
              <a:t>Congestion Control techniques</a:t>
            </a:r>
            <a:endParaRPr lang="en-IN" dirty="0"/>
          </a:p>
        </p:txBody>
      </p:sp>
      <p:pic>
        <p:nvPicPr>
          <p:cNvPr id="7" name="Picture 6" descr="choke packet">
            <a:extLst>
              <a:ext uri="{FF2B5EF4-FFF2-40B4-BE49-F238E27FC236}">
                <a16:creationId xmlns:a16="http://schemas.microsoft.com/office/drawing/2014/main" id="{AC26249A-35BF-B76F-47E1-3F0C76BD07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7366" y="5816045"/>
            <a:ext cx="9754634" cy="2413555"/>
          </a:xfrm>
          <a:prstGeom prst="rect">
            <a:avLst/>
          </a:prstGeom>
          <a:noFill/>
          <a:ln>
            <a:noFill/>
          </a:ln>
        </p:spPr>
      </p:pic>
    </p:spTree>
    <p:extLst>
      <p:ext uri="{BB962C8B-B14F-4D97-AF65-F5344CB8AC3E}">
        <p14:creationId xmlns:p14="http://schemas.microsoft.com/office/powerpoint/2010/main" val="17470558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6561-A9D9-282D-A5C5-AA989E6E9AF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984BF2E-5A73-1F9D-B353-B1F47065A480}"/>
              </a:ext>
            </a:extLst>
          </p:cNvPr>
          <p:cNvSpPr>
            <a:spLocks noGrp="1"/>
          </p:cNvSpPr>
          <p:nvPr>
            <p:ph type="body" sz="quarter" idx="17"/>
          </p:nvPr>
        </p:nvSpPr>
        <p:spPr>
          <a:xfrm>
            <a:off x="714564" y="1355446"/>
            <a:ext cx="13687236" cy="5667376"/>
          </a:xfrm>
        </p:spPr>
        <p:txBody>
          <a:bodyPr/>
          <a:lstStyle/>
          <a:p>
            <a:pPr marL="0" indent="0" algn="just">
              <a:buNone/>
            </a:pPr>
            <a:r>
              <a:rPr lang="en-IN" b="1" dirty="0">
                <a:solidFill>
                  <a:srgbClr val="FF0000"/>
                </a:solidFill>
              </a:rPr>
              <a:t>3. Implicit </a:t>
            </a:r>
            <a:r>
              <a:rPr lang="en-IN" b="1" dirty="0" err="1">
                <a:solidFill>
                  <a:srgbClr val="FF0000"/>
                </a:solidFill>
              </a:rPr>
              <a:t>Signaling</a:t>
            </a:r>
            <a:r>
              <a:rPr lang="en-IN" b="1" dirty="0">
                <a:solidFill>
                  <a:srgbClr val="FF0000"/>
                </a:solidFill>
              </a:rPr>
              <a:t> :</a:t>
            </a:r>
          </a:p>
          <a:p>
            <a:pPr marL="0" indent="0" algn="just">
              <a:buNone/>
            </a:pPr>
            <a:r>
              <a:rPr lang="en-IN" dirty="0"/>
              <a:t>In implicit </a:t>
            </a:r>
            <a:r>
              <a:rPr lang="en-IN" dirty="0" err="1"/>
              <a:t>signaling</a:t>
            </a:r>
            <a:r>
              <a:rPr lang="en-IN" dirty="0"/>
              <a:t>, there is no communication between the congested nodes and the source. The source guesses that there is congestion in a network. </a:t>
            </a:r>
          </a:p>
          <a:p>
            <a:pPr marL="0" indent="0" algn="just">
              <a:buNone/>
            </a:pPr>
            <a:r>
              <a:rPr lang="en-IN" dirty="0"/>
              <a:t>For example when sender sends several packets and there is no acknowledgment for a while, one assumption is that there is a congestion.</a:t>
            </a:r>
          </a:p>
          <a:p>
            <a:pPr marL="0" indent="0" algn="just">
              <a:buNone/>
            </a:pPr>
            <a:r>
              <a:rPr lang="en-IN" dirty="0">
                <a:solidFill>
                  <a:srgbClr val="FF0000"/>
                </a:solidFill>
              </a:rPr>
              <a:t> </a:t>
            </a:r>
            <a:r>
              <a:rPr lang="en-IN" b="1" dirty="0">
                <a:solidFill>
                  <a:srgbClr val="FF0000"/>
                </a:solidFill>
              </a:rPr>
              <a:t>4. Explicit </a:t>
            </a:r>
            <a:r>
              <a:rPr lang="en-IN" b="1" dirty="0" err="1">
                <a:solidFill>
                  <a:srgbClr val="FF0000"/>
                </a:solidFill>
              </a:rPr>
              <a:t>Signaling</a:t>
            </a:r>
            <a:r>
              <a:rPr lang="en-IN" b="1" dirty="0">
                <a:solidFill>
                  <a:srgbClr val="FF0000"/>
                </a:solidFill>
              </a:rPr>
              <a:t> :</a:t>
            </a:r>
          </a:p>
          <a:p>
            <a:pPr marL="0" indent="0" algn="just">
              <a:buNone/>
            </a:pPr>
            <a:r>
              <a:rPr lang="en-IN" dirty="0"/>
              <a:t>In explicit </a:t>
            </a:r>
            <a:r>
              <a:rPr lang="en-IN" dirty="0" err="1"/>
              <a:t>signaling</a:t>
            </a:r>
            <a:r>
              <a:rPr lang="en-IN" dirty="0"/>
              <a:t>, if a node experiences congestion it can explicitly send a packet to the source or destination to inform about congestion. The difference between choke packet and explicit </a:t>
            </a:r>
            <a:r>
              <a:rPr lang="en-IN" dirty="0" err="1"/>
              <a:t>signaling</a:t>
            </a:r>
            <a:r>
              <a:rPr lang="en-IN" dirty="0"/>
              <a:t> is that the signal is included in the packets that carry data rather than creating a different packet as in case of choke packet technique. </a:t>
            </a:r>
          </a:p>
          <a:p>
            <a:pPr marL="0" indent="0" algn="just">
              <a:buNone/>
            </a:pPr>
            <a:br>
              <a:rPr lang="en-IN" dirty="0"/>
            </a:br>
            <a:endParaRPr lang="en-IN" dirty="0"/>
          </a:p>
        </p:txBody>
      </p:sp>
      <p:sp>
        <p:nvSpPr>
          <p:cNvPr id="4" name="Title 3">
            <a:extLst>
              <a:ext uri="{FF2B5EF4-FFF2-40B4-BE49-F238E27FC236}">
                <a16:creationId xmlns:a16="http://schemas.microsoft.com/office/drawing/2014/main" id="{A458E9A3-F0CC-D282-47CA-5F50C972FF50}"/>
              </a:ext>
            </a:extLst>
          </p:cNvPr>
          <p:cNvSpPr>
            <a:spLocks noGrp="1"/>
          </p:cNvSpPr>
          <p:nvPr>
            <p:ph type="title"/>
          </p:nvPr>
        </p:nvSpPr>
        <p:spPr>
          <a:xfrm>
            <a:off x="714564" y="474943"/>
            <a:ext cx="10563036" cy="1005842"/>
          </a:xfrm>
        </p:spPr>
        <p:txBody>
          <a:bodyPr/>
          <a:lstStyle/>
          <a:p>
            <a:r>
              <a:rPr lang="en-IN" b="1" dirty="0">
                <a:solidFill>
                  <a:srgbClr val="FF0000"/>
                </a:solidFill>
              </a:rPr>
              <a:t>Congestion Control techniques</a:t>
            </a:r>
            <a:endParaRPr lang="en-IN" dirty="0"/>
          </a:p>
        </p:txBody>
      </p:sp>
    </p:spTree>
    <p:extLst>
      <p:ext uri="{BB962C8B-B14F-4D97-AF65-F5344CB8AC3E}">
        <p14:creationId xmlns:p14="http://schemas.microsoft.com/office/powerpoint/2010/main" val="87911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86BBD-ED8B-EBAC-9B6F-7F2AB3419E2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6F7118C-D7E7-1A02-2842-721A6D35C331}"/>
              </a:ext>
            </a:extLst>
          </p:cNvPr>
          <p:cNvSpPr>
            <a:spLocks noGrp="1"/>
          </p:cNvSpPr>
          <p:nvPr>
            <p:ph type="body" sz="quarter" idx="17"/>
          </p:nvPr>
        </p:nvSpPr>
        <p:spPr>
          <a:xfrm>
            <a:off x="714564" y="1355446"/>
            <a:ext cx="13687236" cy="5667376"/>
          </a:xfrm>
        </p:spPr>
        <p:txBody>
          <a:bodyPr/>
          <a:lstStyle/>
          <a:p>
            <a:pPr marL="0" indent="0">
              <a:buNone/>
            </a:pPr>
            <a:r>
              <a:rPr lang="en-IN" dirty="0"/>
              <a:t>Explicit </a:t>
            </a:r>
            <a:r>
              <a:rPr lang="en-IN" dirty="0" err="1"/>
              <a:t>signaling</a:t>
            </a:r>
            <a:r>
              <a:rPr lang="en-IN" dirty="0"/>
              <a:t> can occur in either forward or backward direction. </a:t>
            </a:r>
          </a:p>
          <a:p>
            <a:pPr lvl="0" algn="just"/>
            <a:r>
              <a:rPr lang="en-IN" b="1" dirty="0"/>
              <a:t>Forward </a:t>
            </a:r>
            <a:r>
              <a:rPr lang="en-IN" b="1" dirty="0" err="1"/>
              <a:t>Signaling</a:t>
            </a:r>
            <a:r>
              <a:rPr lang="en-IN" b="1" dirty="0"/>
              <a:t> :</a:t>
            </a:r>
            <a:r>
              <a:rPr lang="en-IN" dirty="0"/>
              <a:t> In forward </a:t>
            </a:r>
            <a:r>
              <a:rPr lang="en-IN" dirty="0" err="1"/>
              <a:t>signaling</a:t>
            </a:r>
            <a:r>
              <a:rPr lang="en-IN" dirty="0"/>
              <a:t>, a signal is sent in the direction of the congestion. The destination is warned about congestion. The receiver in this case adopt policies to prevent further congestion.</a:t>
            </a:r>
          </a:p>
          <a:p>
            <a:pPr lvl="0" algn="just"/>
            <a:r>
              <a:rPr lang="en-IN" b="1" dirty="0"/>
              <a:t>Backward </a:t>
            </a:r>
            <a:r>
              <a:rPr lang="en-IN" b="1" dirty="0" err="1"/>
              <a:t>Signaling</a:t>
            </a:r>
            <a:r>
              <a:rPr lang="en-IN" b="1" dirty="0"/>
              <a:t> :</a:t>
            </a:r>
            <a:r>
              <a:rPr lang="en-IN" dirty="0"/>
              <a:t> In backward </a:t>
            </a:r>
            <a:r>
              <a:rPr lang="en-IN" dirty="0" err="1"/>
              <a:t>signaling</a:t>
            </a:r>
            <a:r>
              <a:rPr lang="en-IN" dirty="0"/>
              <a:t>, a signal is sent in the opposite direction of the congestion. The source is warned about congestion and it needs to slow down.</a:t>
            </a:r>
          </a:p>
          <a:p>
            <a:pPr marL="0" indent="0">
              <a:buNone/>
            </a:pPr>
            <a:br>
              <a:rPr lang="en-IN" dirty="0"/>
            </a:br>
            <a:endParaRPr lang="en-IN" dirty="0"/>
          </a:p>
        </p:txBody>
      </p:sp>
      <p:sp>
        <p:nvSpPr>
          <p:cNvPr id="4" name="Title 3">
            <a:extLst>
              <a:ext uri="{FF2B5EF4-FFF2-40B4-BE49-F238E27FC236}">
                <a16:creationId xmlns:a16="http://schemas.microsoft.com/office/drawing/2014/main" id="{664C60F0-CB37-93FE-E18F-244231878E2B}"/>
              </a:ext>
            </a:extLst>
          </p:cNvPr>
          <p:cNvSpPr>
            <a:spLocks noGrp="1"/>
          </p:cNvSpPr>
          <p:nvPr>
            <p:ph type="title"/>
          </p:nvPr>
        </p:nvSpPr>
        <p:spPr>
          <a:xfrm>
            <a:off x="714564" y="474943"/>
            <a:ext cx="10563036" cy="1005842"/>
          </a:xfrm>
        </p:spPr>
        <p:txBody>
          <a:bodyPr/>
          <a:lstStyle/>
          <a:p>
            <a:r>
              <a:rPr lang="en-IN" b="1" dirty="0">
                <a:solidFill>
                  <a:srgbClr val="FF0000"/>
                </a:solidFill>
              </a:rPr>
              <a:t>Congestion Control techniques</a:t>
            </a:r>
            <a:endParaRPr lang="en-IN" dirty="0"/>
          </a:p>
        </p:txBody>
      </p:sp>
    </p:spTree>
    <p:extLst>
      <p:ext uri="{BB962C8B-B14F-4D97-AF65-F5344CB8AC3E}">
        <p14:creationId xmlns:p14="http://schemas.microsoft.com/office/powerpoint/2010/main" val="34904225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C732B-DB84-76F6-0422-8ED0D9D26C4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07FE4FC-CB8E-8471-71C5-9056C6808D4B}"/>
              </a:ext>
            </a:extLst>
          </p:cNvPr>
          <p:cNvSpPr>
            <a:spLocks noGrp="1"/>
          </p:cNvSpPr>
          <p:nvPr>
            <p:ph type="body" sz="quarter" idx="17"/>
          </p:nvPr>
        </p:nvSpPr>
        <p:spPr>
          <a:xfrm>
            <a:off x="714564" y="1355446"/>
            <a:ext cx="13687236" cy="5667376"/>
          </a:xfrm>
        </p:spPr>
        <p:txBody>
          <a:bodyPr/>
          <a:lstStyle/>
          <a:p>
            <a:pPr algn="just" fontAlgn="base"/>
            <a:r>
              <a:rPr lang="en-US" dirty="0"/>
              <a:t>The </a:t>
            </a:r>
            <a:r>
              <a:rPr lang="en-US" b="1" dirty="0"/>
              <a:t>Leaky Bucket Algorithm</a:t>
            </a:r>
            <a:r>
              <a:rPr lang="en-US" dirty="0"/>
              <a:t> is a </a:t>
            </a:r>
            <a:r>
              <a:rPr lang="en-US" b="1" dirty="0"/>
              <a:t>traffic shaping</a:t>
            </a:r>
            <a:r>
              <a:rPr lang="en-US" dirty="0"/>
              <a:t> and </a:t>
            </a:r>
            <a:r>
              <a:rPr lang="en-US" b="1" dirty="0"/>
              <a:t>rate limiting</a:t>
            </a:r>
            <a:r>
              <a:rPr lang="en-US" dirty="0"/>
              <a:t> algorithm used in computer networks to control data transmission. It ensures that data packets are sent out at a </a:t>
            </a:r>
            <a:r>
              <a:rPr lang="en-US" b="1" dirty="0"/>
              <a:t>constant, smooth rate</a:t>
            </a:r>
            <a:r>
              <a:rPr lang="en-US" dirty="0"/>
              <a:t>, even if they arrive in bursts.</a:t>
            </a:r>
          </a:p>
          <a:p>
            <a:pPr algn="just" fontAlgn="base"/>
            <a:r>
              <a:rPr lang="en-US" dirty="0"/>
              <a:t>Suppose we have a bucket in which we are pouring water at random points in time but we have to get water at a fixed rate to achieve this we will make a hole at the bottom of the bucket. This will ensure that the water coming out is at some fixed rate. If the bucket gets full, then we will stop pouring water into it.</a:t>
            </a:r>
          </a:p>
          <a:p>
            <a:pPr algn="just" fontAlgn="base"/>
            <a:r>
              <a:rPr lang="en-US" dirty="0"/>
              <a:t>The input rate can vary but the output rate remains constant. Similarly, in networking, a technique called leaky bucket can smooth out bursty traffic. Bursty chunks are stored in the bucket and sent out at an average rate.</a:t>
            </a:r>
          </a:p>
          <a:p>
            <a:pPr marL="0" indent="0">
              <a:buNone/>
            </a:pPr>
            <a:br>
              <a:rPr lang="en-IN" dirty="0"/>
            </a:br>
            <a:endParaRPr lang="en-IN" dirty="0"/>
          </a:p>
        </p:txBody>
      </p:sp>
      <p:sp>
        <p:nvSpPr>
          <p:cNvPr id="4" name="Title 3">
            <a:extLst>
              <a:ext uri="{FF2B5EF4-FFF2-40B4-BE49-F238E27FC236}">
                <a16:creationId xmlns:a16="http://schemas.microsoft.com/office/drawing/2014/main" id="{415532CB-FBE8-DB09-FF72-FC249700B58A}"/>
              </a:ext>
            </a:extLst>
          </p:cNvPr>
          <p:cNvSpPr>
            <a:spLocks noGrp="1"/>
          </p:cNvSpPr>
          <p:nvPr>
            <p:ph type="title"/>
          </p:nvPr>
        </p:nvSpPr>
        <p:spPr>
          <a:xfrm>
            <a:off x="714564" y="474943"/>
            <a:ext cx="13201272" cy="1005842"/>
          </a:xfrm>
        </p:spPr>
        <p:txBody>
          <a:bodyPr/>
          <a:lstStyle/>
          <a:p>
            <a:r>
              <a:rPr lang="en-IN" b="1" dirty="0">
                <a:solidFill>
                  <a:srgbClr val="FF0000"/>
                </a:solidFill>
              </a:rPr>
              <a:t>Congestion Control algorithm-</a:t>
            </a:r>
            <a:r>
              <a:rPr lang="en-US" b="1" dirty="0">
                <a:solidFill>
                  <a:srgbClr val="FF0000"/>
                </a:solidFill>
              </a:rPr>
              <a:t>Leaky bucket algorithm</a:t>
            </a:r>
            <a:br>
              <a:rPr lang="en-US" b="1" dirty="0"/>
            </a:br>
            <a:endParaRPr lang="en-IN" dirty="0"/>
          </a:p>
        </p:txBody>
      </p:sp>
    </p:spTree>
    <p:extLst>
      <p:ext uri="{BB962C8B-B14F-4D97-AF65-F5344CB8AC3E}">
        <p14:creationId xmlns:p14="http://schemas.microsoft.com/office/powerpoint/2010/main" val="26351731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692EC-1CA1-056D-3F81-B3EF5034789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7B6BB69-F41C-CCB1-27D7-A9445CEE472F}"/>
              </a:ext>
            </a:extLst>
          </p:cNvPr>
          <p:cNvSpPr>
            <a:spLocks noGrp="1"/>
          </p:cNvSpPr>
          <p:nvPr>
            <p:ph type="body" sz="quarter" idx="17"/>
          </p:nvPr>
        </p:nvSpPr>
        <p:spPr>
          <a:xfrm>
            <a:off x="182983" y="1164946"/>
            <a:ext cx="14240851" cy="6736692"/>
          </a:xfrm>
        </p:spPr>
        <p:txBody>
          <a:bodyPr/>
          <a:lstStyle/>
          <a:p>
            <a:pPr marL="0" indent="0">
              <a:buNone/>
            </a:pPr>
            <a:br>
              <a:rPr lang="en-IN" dirty="0"/>
            </a:br>
            <a:endParaRPr lang="en-IN" dirty="0"/>
          </a:p>
        </p:txBody>
      </p:sp>
      <p:sp>
        <p:nvSpPr>
          <p:cNvPr id="4" name="Title 3">
            <a:extLst>
              <a:ext uri="{FF2B5EF4-FFF2-40B4-BE49-F238E27FC236}">
                <a16:creationId xmlns:a16="http://schemas.microsoft.com/office/drawing/2014/main" id="{B40920AD-9C92-9642-EAC5-C8E8174E471F}"/>
              </a:ext>
            </a:extLst>
          </p:cNvPr>
          <p:cNvSpPr>
            <a:spLocks noGrp="1"/>
          </p:cNvSpPr>
          <p:nvPr>
            <p:ph type="title"/>
          </p:nvPr>
        </p:nvSpPr>
        <p:spPr>
          <a:xfrm>
            <a:off x="714564" y="474943"/>
            <a:ext cx="13201272" cy="1005842"/>
          </a:xfrm>
        </p:spPr>
        <p:txBody>
          <a:bodyPr/>
          <a:lstStyle/>
          <a:p>
            <a:r>
              <a:rPr lang="en-IN" b="1" dirty="0">
                <a:solidFill>
                  <a:srgbClr val="FF0000"/>
                </a:solidFill>
              </a:rPr>
              <a:t>Congestion Control algorithm-</a:t>
            </a:r>
            <a:r>
              <a:rPr lang="en-US" b="1" dirty="0">
                <a:solidFill>
                  <a:srgbClr val="FF0000"/>
                </a:solidFill>
              </a:rPr>
              <a:t>Leaky bucket algorithm</a:t>
            </a:r>
            <a:br>
              <a:rPr lang="en-US" b="1" dirty="0"/>
            </a:br>
            <a:endParaRPr lang="en-IN" dirty="0"/>
          </a:p>
        </p:txBody>
      </p:sp>
      <p:pic>
        <p:nvPicPr>
          <p:cNvPr id="5122" name="Picture 2" descr="Leaky Bucket">
            <a:extLst>
              <a:ext uri="{FF2B5EF4-FFF2-40B4-BE49-F238E27FC236}">
                <a16:creationId xmlns:a16="http://schemas.microsoft.com/office/drawing/2014/main" id="{891D62E7-B889-A76E-5EF8-1A1822871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885836"/>
            <a:ext cx="7622984" cy="52028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F4CA56-7BA5-82F4-0213-F2FEFA0AA46F}"/>
              </a:ext>
            </a:extLst>
          </p:cNvPr>
          <p:cNvSpPr txBox="1"/>
          <p:nvPr/>
        </p:nvSpPr>
        <p:spPr>
          <a:xfrm>
            <a:off x="838200" y="977864"/>
            <a:ext cx="12115800" cy="1692771"/>
          </a:xfrm>
          <a:prstGeom prst="rect">
            <a:avLst/>
          </a:prstGeom>
          <a:noFill/>
        </p:spPr>
        <p:txBody>
          <a:bodyPr wrap="square">
            <a:spAutoFit/>
          </a:bodyPr>
          <a:lstStyle/>
          <a:p>
            <a:pPr>
              <a:buNone/>
            </a:pPr>
            <a:r>
              <a:rPr lang="en-US" b="1" dirty="0"/>
              <a:t>How It Works</a:t>
            </a:r>
          </a:p>
          <a:p>
            <a:pPr>
              <a:buFont typeface="+mj-lt"/>
              <a:buAutoNum type="arabicPeriod"/>
            </a:pPr>
            <a:r>
              <a:rPr lang="en-US" dirty="0"/>
              <a:t>Packets enter the bucket (queue).</a:t>
            </a:r>
          </a:p>
          <a:p>
            <a:pPr>
              <a:buFont typeface="+mj-lt"/>
              <a:buAutoNum type="arabicPeriod"/>
            </a:pPr>
            <a:r>
              <a:rPr lang="en-US" dirty="0"/>
              <a:t>Packets leave (transmit) at a fixed rate.</a:t>
            </a:r>
          </a:p>
          <a:p>
            <a:pPr>
              <a:buFont typeface="+mj-lt"/>
              <a:buAutoNum type="arabicPeriod"/>
            </a:pPr>
            <a:r>
              <a:rPr lang="en-US" dirty="0"/>
              <a:t>If the bucket (buffer) is full and new packets arrive → </a:t>
            </a:r>
            <a:r>
              <a:rPr lang="en-US" b="1" dirty="0"/>
              <a:t>packets are dropped</a:t>
            </a:r>
            <a:r>
              <a:rPr lang="en-US" dirty="0"/>
              <a:t> (overflow).</a:t>
            </a:r>
          </a:p>
        </p:txBody>
      </p:sp>
    </p:spTree>
    <p:extLst>
      <p:ext uri="{BB962C8B-B14F-4D97-AF65-F5344CB8AC3E}">
        <p14:creationId xmlns:p14="http://schemas.microsoft.com/office/powerpoint/2010/main" val="22471464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A474D-7F17-AB14-E4B6-37E223EC6BA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619FEC5-CA5A-01EA-A4BF-1AA8EC6E2961}"/>
              </a:ext>
            </a:extLst>
          </p:cNvPr>
          <p:cNvSpPr>
            <a:spLocks noGrp="1"/>
          </p:cNvSpPr>
          <p:nvPr>
            <p:ph type="body" sz="quarter" idx="17"/>
          </p:nvPr>
        </p:nvSpPr>
        <p:spPr>
          <a:xfrm>
            <a:off x="182983" y="1164946"/>
            <a:ext cx="14240851" cy="6736692"/>
          </a:xfrm>
        </p:spPr>
        <p:txBody>
          <a:bodyPr/>
          <a:lstStyle/>
          <a:p>
            <a:pPr marL="0" indent="0">
              <a:buNone/>
            </a:pPr>
            <a:br>
              <a:rPr lang="en-IN" dirty="0"/>
            </a:br>
            <a:endParaRPr lang="en-IN" dirty="0"/>
          </a:p>
        </p:txBody>
      </p:sp>
      <p:sp>
        <p:nvSpPr>
          <p:cNvPr id="4" name="Title 3">
            <a:extLst>
              <a:ext uri="{FF2B5EF4-FFF2-40B4-BE49-F238E27FC236}">
                <a16:creationId xmlns:a16="http://schemas.microsoft.com/office/drawing/2014/main" id="{813C49EF-94C7-6080-037A-22328484E41A}"/>
              </a:ext>
            </a:extLst>
          </p:cNvPr>
          <p:cNvSpPr>
            <a:spLocks noGrp="1"/>
          </p:cNvSpPr>
          <p:nvPr>
            <p:ph type="title"/>
          </p:nvPr>
        </p:nvSpPr>
        <p:spPr>
          <a:xfrm>
            <a:off x="345490" y="0"/>
            <a:ext cx="13915836" cy="1005842"/>
          </a:xfrm>
        </p:spPr>
        <p:txBody>
          <a:bodyPr/>
          <a:lstStyle/>
          <a:p>
            <a:r>
              <a:rPr lang="en-IN" b="1" dirty="0">
                <a:solidFill>
                  <a:srgbClr val="FF0000"/>
                </a:solidFill>
              </a:rPr>
              <a:t>Congestion Control algorithm-</a:t>
            </a:r>
            <a:r>
              <a:rPr lang="en-US" b="1" dirty="0">
                <a:solidFill>
                  <a:srgbClr val="273239"/>
                </a:solidFill>
                <a:latin typeface="Nunito" pitchFamily="2" charset="0"/>
              </a:rPr>
              <a:t> </a:t>
            </a:r>
            <a:r>
              <a:rPr lang="en-US" b="1" dirty="0">
                <a:solidFill>
                  <a:srgbClr val="FF0000"/>
                </a:solidFill>
                <a:latin typeface="Nunito" pitchFamily="2" charset="0"/>
              </a:rPr>
              <a:t>Token Bucket Algorithm</a:t>
            </a:r>
            <a:endParaRPr lang="en-IN" dirty="0">
              <a:solidFill>
                <a:srgbClr val="FF0000"/>
              </a:solidFill>
            </a:endParaRPr>
          </a:p>
        </p:txBody>
      </p:sp>
      <p:sp>
        <p:nvSpPr>
          <p:cNvPr id="5" name="TextBox 4">
            <a:extLst>
              <a:ext uri="{FF2B5EF4-FFF2-40B4-BE49-F238E27FC236}">
                <a16:creationId xmlns:a16="http://schemas.microsoft.com/office/drawing/2014/main" id="{CF68257C-04AD-31C6-DD17-EB35ABBD56A3}"/>
              </a:ext>
            </a:extLst>
          </p:cNvPr>
          <p:cNvSpPr txBox="1"/>
          <p:nvPr/>
        </p:nvSpPr>
        <p:spPr>
          <a:xfrm>
            <a:off x="838200" y="1057981"/>
            <a:ext cx="13585634" cy="6955750"/>
          </a:xfrm>
          <a:prstGeom prst="rect">
            <a:avLst/>
          </a:prstGeom>
          <a:noFill/>
        </p:spPr>
        <p:txBody>
          <a:bodyPr wrap="square">
            <a:spAutoFit/>
          </a:bodyPr>
          <a:lstStyle/>
          <a:p>
            <a:pPr algn="just"/>
            <a:r>
              <a:rPr lang="en-US" b="0" i="0" dirty="0">
                <a:solidFill>
                  <a:srgbClr val="273239"/>
                </a:solidFill>
                <a:effectLst/>
                <a:latin typeface="Roboto Medium" panose="02000000000000000000" pitchFamily="2" charset="0"/>
                <a:ea typeface="Roboto Medium" panose="02000000000000000000" pitchFamily="2" charset="0"/>
                <a:cs typeface="Roboto Medium" panose="02000000000000000000" pitchFamily="2" charset="0"/>
              </a:rPr>
              <a:t>The </a:t>
            </a:r>
            <a:r>
              <a:rPr lang="en-US" b="0" i="0" dirty="0">
                <a:solidFill>
                  <a:srgbClr val="FF0000"/>
                </a:solidFill>
                <a:effectLst/>
                <a:latin typeface="Roboto Medium" panose="02000000000000000000" pitchFamily="2" charset="0"/>
                <a:ea typeface="Roboto Medium" panose="02000000000000000000" pitchFamily="2" charset="0"/>
                <a:cs typeface="Roboto Medium" panose="02000000000000000000" pitchFamily="2" charset="0"/>
              </a:rPr>
              <a:t>Token Bucket Algorithm </a:t>
            </a:r>
            <a:r>
              <a:rPr lang="en-US" dirty="0">
                <a:latin typeface="Roboto Medium" panose="02000000000000000000" pitchFamily="2" charset="0"/>
                <a:ea typeface="Roboto Medium" panose="02000000000000000000" pitchFamily="2" charset="0"/>
                <a:cs typeface="Roboto Medium" panose="02000000000000000000" pitchFamily="2" charset="0"/>
              </a:rPr>
              <a:t>is a </a:t>
            </a:r>
            <a:r>
              <a:rPr lang="en-US" b="1" dirty="0">
                <a:latin typeface="Roboto Medium" panose="02000000000000000000" pitchFamily="2" charset="0"/>
                <a:ea typeface="Roboto Medium" panose="02000000000000000000" pitchFamily="2" charset="0"/>
                <a:cs typeface="Roboto Medium" panose="02000000000000000000" pitchFamily="2" charset="0"/>
              </a:rPr>
              <a:t>traffic control</a:t>
            </a:r>
            <a:r>
              <a:rPr lang="en-US" dirty="0">
                <a:latin typeface="Roboto Medium" panose="02000000000000000000" pitchFamily="2" charset="0"/>
                <a:ea typeface="Roboto Medium" panose="02000000000000000000" pitchFamily="2" charset="0"/>
                <a:cs typeface="Roboto Medium" panose="02000000000000000000" pitchFamily="2" charset="0"/>
              </a:rPr>
              <a:t> and </a:t>
            </a:r>
            <a:r>
              <a:rPr lang="en-US" b="1" dirty="0">
                <a:latin typeface="Roboto Medium" panose="02000000000000000000" pitchFamily="2" charset="0"/>
                <a:ea typeface="Roboto Medium" panose="02000000000000000000" pitchFamily="2" charset="0"/>
                <a:cs typeface="Roboto Medium" panose="02000000000000000000" pitchFamily="2" charset="0"/>
              </a:rPr>
              <a:t>rate-limiting</a:t>
            </a:r>
            <a:r>
              <a:rPr lang="en-US" dirty="0">
                <a:latin typeface="Roboto Medium" panose="02000000000000000000" pitchFamily="2" charset="0"/>
                <a:ea typeface="Roboto Medium" panose="02000000000000000000" pitchFamily="2" charset="0"/>
                <a:cs typeface="Roboto Medium" panose="02000000000000000000" pitchFamily="2" charset="0"/>
              </a:rPr>
              <a:t> technique used in computer networks.</a:t>
            </a:r>
          </a:p>
          <a:p>
            <a:pPr algn="just"/>
            <a:r>
              <a:rPr lang="en-US" dirty="0">
                <a:latin typeface="Roboto Medium" panose="02000000000000000000" pitchFamily="2" charset="0"/>
                <a:ea typeface="Roboto Medium" panose="02000000000000000000" pitchFamily="2" charset="0"/>
                <a:cs typeface="Roboto Medium" panose="02000000000000000000" pitchFamily="2" charset="0"/>
              </a:rPr>
              <a:t>It ensures that:</a:t>
            </a:r>
          </a:p>
          <a:p>
            <a:pPr marL="457200" indent="-457200" algn="just">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Packets can only be transmitted if there are enough </a:t>
            </a:r>
            <a:r>
              <a:rPr lang="en-US" b="1" dirty="0">
                <a:latin typeface="Roboto Medium" panose="02000000000000000000" pitchFamily="2" charset="0"/>
                <a:ea typeface="Roboto Medium" panose="02000000000000000000" pitchFamily="2" charset="0"/>
                <a:cs typeface="Roboto Medium" panose="02000000000000000000" pitchFamily="2" charset="0"/>
              </a:rPr>
              <a:t>tokens</a:t>
            </a:r>
            <a:r>
              <a:rPr lang="en-US" dirty="0">
                <a:latin typeface="Roboto Medium" panose="02000000000000000000" pitchFamily="2" charset="0"/>
                <a:ea typeface="Roboto Medium" panose="02000000000000000000" pitchFamily="2" charset="0"/>
                <a:cs typeface="Roboto Medium" panose="02000000000000000000" pitchFamily="2" charset="0"/>
              </a:rPr>
              <a:t> in the bucket.</a:t>
            </a:r>
          </a:p>
          <a:p>
            <a:pPr marL="457200" indent="-457200" algn="just">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Each token represents permission to send a fixed number of bytes (or a single packet).</a:t>
            </a:r>
          </a:p>
          <a:p>
            <a:pPr algn="just" fontAlgn="base">
              <a:spcBef>
                <a:spcPts val="1800"/>
              </a:spcBef>
              <a:spcAft>
                <a:spcPts val="1800"/>
              </a:spcAft>
              <a:buNone/>
            </a:pPr>
            <a:r>
              <a:rPr lang="en-US" b="1" i="0" dirty="0">
                <a:solidFill>
                  <a:srgbClr val="FF0000"/>
                </a:solidFill>
                <a:effectLst/>
                <a:latin typeface="Roboto Medium" panose="02000000000000000000" pitchFamily="2" charset="0"/>
                <a:ea typeface="Roboto Medium" panose="02000000000000000000" pitchFamily="2" charset="0"/>
                <a:cs typeface="Roboto Medium" panose="02000000000000000000" pitchFamily="2" charset="0"/>
              </a:rPr>
              <a:t>How Does It Work?</a:t>
            </a:r>
          </a:p>
          <a:p>
            <a:r>
              <a:rPr lang="en-US" b="1" dirty="0"/>
              <a:t>1.Tokens and Bucket</a:t>
            </a:r>
            <a:r>
              <a:rPr lang="en-US" dirty="0"/>
              <a:t>:</a:t>
            </a:r>
          </a:p>
          <a:p>
            <a:pPr marL="1110212" lvl="1" indent="-457200" algn="just">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A "bucket" holds tokens, where each token represents permission to send a unit of data (e.g., a packet or byte).</a:t>
            </a:r>
          </a:p>
          <a:p>
            <a:pPr marL="1110212" lvl="1" indent="-457200" algn="just">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Tokens are added to the bucket at a constant rate, up to a maximum capacity.</a:t>
            </a:r>
          </a:p>
          <a:p>
            <a:pPr algn="just"/>
            <a:r>
              <a:rPr lang="en-US" b="1" dirty="0">
                <a:latin typeface="Roboto Medium" panose="02000000000000000000" pitchFamily="2" charset="0"/>
                <a:ea typeface="Roboto Medium" panose="02000000000000000000" pitchFamily="2" charset="0"/>
                <a:cs typeface="Roboto Medium" panose="02000000000000000000" pitchFamily="2" charset="0"/>
              </a:rPr>
              <a:t>2.Data Transmission</a:t>
            </a:r>
            <a:r>
              <a:rPr lang="en-US" dirty="0">
                <a:latin typeface="Roboto Medium" panose="02000000000000000000" pitchFamily="2" charset="0"/>
                <a:ea typeface="Roboto Medium" panose="02000000000000000000" pitchFamily="2" charset="0"/>
                <a:cs typeface="Roboto Medium" panose="02000000000000000000" pitchFamily="2" charset="0"/>
              </a:rPr>
              <a:t>:</a:t>
            </a:r>
          </a:p>
          <a:p>
            <a:pPr marL="1110212" lvl="1" indent="-457200" algn="just">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To send data, the system must consume tokens from the bucket.</a:t>
            </a:r>
          </a:p>
          <a:p>
            <a:pPr marL="1110212" lvl="1" indent="-457200" algn="just">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If enough tokens are available, the data is transmitted, and the corresponding tokens are removed.</a:t>
            </a:r>
          </a:p>
          <a:p>
            <a:pPr marL="1110212" lvl="1" indent="-457200" algn="just">
              <a:buFont typeface="Arial" panose="020B0604020202020204" pitchFamily="34" charset="0"/>
              <a:buChar char="•"/>
            </a:pPr>
            <a:r>
              <a:rPr lang="en-US" dirty="0">
                <a:latin typeface="Roboto Medium" panose="02000000000000000000" pitchFamily="2" charset="0"/>
                <a:ea typeface="Roboto Medium" panose="02000000000000000000" pitchFamily="2" charset="0"/>
                <a:cs typeface="Roboto Medium" panose="02000000000000000000" pitchFamily="2" charset="0"/>
              </a:rPr>
              <a:t>If insufficient tokens are available, the data is either delayed until tokens accumulate or discarded, depending on the implementation.</a:t>
            </a:r>
          </a:p>
        </p:txBody>
      </p:sp>
    </p:spTree>
    <p:extLst>
      <p:ext uri="{BB962C8B-B14F-4D97-AF65-F5344CB8AC3E}">
        <p14:creationId xmlns:p14="http://schemas.microsoft.com/office/powerpoint/2010/main" val="3257593397"/>
      </p:ext>
    </p:extLst>
  </p:cSld>
  <p:clrMapOvr>
    <a:masterClrMapping/>
  </p:clrMapOvr>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with Water Mark</Template>
  <TotalTime>13553</TotalTime>
  <Words>8709</Words>
  <Application>Microsoft Office PowerPoint</Application>
  <PresentationFormat>Custom</PresentationFormat>
  <Paragraphs>707</Paragraphs>
  <Slides>112</Slides>
  <Notes>3</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112</vt:i4>
      </vt:variant>
    </vt:vector>
  </HeadingPairs>
  <TitlesOfParts>
    <vt:vector size="129" baseType="lpstr">
      <vt:lpstr>Aptos</vt:lpstr>
      <vt:lpstr>Aptos Narrow</vt:lpstr>
      <vt:lpstr>Arial</vt:lpstr>
      <vt:lpstr>Book Antiqua</vt:lpstr>
      <vt:lpstr>Calibri</vt:lpstr>
      <vt:lpstr>Inherit</vt:lpstr>
      <vt:lpstr>Nobel-Book</vt:lpstr>
      <vt:lpstr>Nunito</vt:lpstr>
      <vt:lpstr>Roboto Medium</vt:lpstr>
      <vt:lpstr>Roboto Slab</vt:lpstr>
      <vt:lpstr>Times</vt:lpstr>
      <vt:lpstr>Verdana</vt:lpstr>
      <vt:lpstr>Template with Water Mark</vt:lpstr>
      <vt:lpstr>Agenda Slides</vt:lpstr>
      <vt:lpstr>Slide Divider</vt:lpstr>
      <vt:lpstr>Copy Slides</vt:lpstr>
      <vt:lpstr>Thank You</vt:lpstr>
      <vt:lpstr>PowerPoint Presentation</vt:lpstr>
      <vt:lpstr>UNIT III</vt:lpstr>
      <vt:lpstr>Introduction to Network Layer </vt:lpstr>
      <vt:lpstr>Lecture -1 </vt:lpstr>
      <vt:lpstr>What is Network layer?</vt:lpstr>
      <vt:lpstr>Network layer </vt:lpstr>
      <vt:lpstr>Network Layer</vt:lpstr>
      <vt:lpstr>Network Layer </vt:lpstr>
      <vt:lpstr> Forwarding</vt:lpstr>
      <vt:lpstr>Routing </vt:lpstr>
      <vt:lpstr>Routing &amp; Forwarding </vt:lpstr>
      <vt:lpstr>Routing &amp; Forwarding </vt:lpstr>
      <vt:lpstr>Summary</vt:lpstr>
      <vt:lpstr>Activity </vt:lpstr>
      <vt:lpstr>Network Layer Design Issues</vt:lpstr>
      <vt:lpstr>Network Layer Design Issues</vt:lpstr>
      <vt:lpstr>Network Layer Design Issues</vt:lpstr>
      <vt:lpstr>Network Layer Design Issues</vt:lpstr>
      <vt:lpstr>Network Layer Design Issues</vt:lpstr>
      <vt:lpstr>Network Layer Design Issues</vt:lpstr>
      <vt:lpstr>Network Layer Design Issues</vt:lpstr>
      <vt:lpstr>Network Layer Design Issues</vt:lpstr>
      <vt:lpstr>Types of packet switching Network</vt:lpstr>
      <vt:lpstr>Network Layer </vt:lpstr>
      <vt:lpstr>Network Layer </vt:lpstr>
      <vt:lpstr>Store – and – Forward Packet Switching</vt:lpstr>
      <vt:lpstr>Store – and – Forward Packet Switching-Working Principle </vt:lpstr>
      <vt:lpstr>Store – and – Forward Packet Switching-Mechanism </vt:lpstr>
      <vt:lpstr>Store – and – Forward Packet Switching-Mechanism </vt:lpstr>
      <vt:lpstr>Connection Oriented and Connectionless Services  </vt:lpstr>
      <vt:lpstr>What is a Connection-Oriented Service?   </vt:lpstr>
      <vt:lpstr>Connection-Oriented Service   </vt:lpstr>
      <vt:lpstr>Connection-Oriented Service   </vt:lpstr>
      <vt:lpstr>Connection-Oriented Service   </vt:lpstr>
      <vt:lpstr>What is Connection-Less Service?    </vt:lpstr>
      <vt:lpstr>What is Connection-Less Service?    </vt:lpstr>
      <vt:lpstr>Connection-Less Service    </vt:lpstr>
      <vt:lpstr>Connection-Less Service    </vt:lpstr>
      <vt:lpstr>Connection-oriented and Connectionless Services     </vt:lpstr>
      <vt:lpstr>Routing Algorithms     </vt:lpstr>
      <vt:lpstr>Routing Algorithms    </vt:lpstr>
      <vt:lpstr>Routing Algorithms    </vt:lpstr>
      <vt:lpstr>Routing Algorithms    </vt:lpstr>
      <vt:lpstr>Routing Algorithms    </vt:lpstr>
      <vt:lpstr>Routing Algorithms    </vt:lpstr>
      <vt:lpstr>Routing Algorithms-Optimality Principle     </vt:lpstr>
      <vt:lpstr>Routing Algorithms-Optimality Principle    </vt:lpstr>
      <vt:lpstr>Routing Algorithms-Optimality Principle    </vt:lpstr>
      <vt:lpstr>Routing Algorithms-Shortest Path Algorithm      </vt:lpstr>
      <vt:lpstr>SHORTEST PATH-Dijkstra’s Algorithm     </vt:lpstr>
      <vt:lpstr>SHORTEST PATH-Dijkstra’s Algorithm    </vt:lpstr>
      <vt:lpstr>SHORTEST PATH-Dijkstra’s Algorithm    </vt:lpstr>
      <vt:lpstr>SHORTEST PATH-Dijkstra’s Algorithm    </vt:lpstr>
      <vt:lpstr>SHORTEST PATH-Dijkstra’s Algorithm    </vt:lpstr>
      <vt:lpstr>SHORTEST PATH-Dijkstra’s Algorithm    </vt:lpstr>
      <vt:lpstr>SHORTEST PATH-Dijkstra’s Algorithm    </vt:lpstr>
      <vt:lpstr>SHORTEST PATH-Dijkstra’s Algorithm    </vt:lpstr>
      <vt:lpstr>SHORTEST PATH-Dijkstra’s Algorithm    </vt:lpstr>
      <vt:lpstr>SHORTEST PATH-Dijkstra’s Algorithm    </vt:lpstr>
      <vt:lpstr>SHORTEST PATH-Dijkstra’s Algorithm    </vt:lpstr>
      <vt:lpstr>SHORTEST PATH-Dijkstra’s Algorithm    </vt:lpstr>
      <vt:lpstr>Routing Algorithms- Flooding     </vt:lpstr>
      <vt:lpstr>Routing Algorithms- Flooding    </vt:lpstr>
      <vt:lpstr>Routing Algorithms-Types of Flooding     </vt:lpstr>
      <vt:lpstr>Routing Algorithms    </vt:lpstr>
      <vt:lpstr>Routing Algorithms    </vt:lpstr>
      <vt:lpstr>Routing Algorithms-Distance Vector Routing (DVR)     </vt:lpstr>
      <vt:lpstr>Routing Algorithms-Distance Vector Routing (DVR)     </vt:lpstr>
      <vt:lpstr>Routing Algorithms-Distance Vector Routing (DVR)     </vt:lpstr>
      <vt:lpstr>DISTANCE Vector Routing- Count to Infinity Problem     </vt:lpstr>
      <vt:lpstr>DISTANCE Vector Routing- Count to Infinity Problem     </vt:lpstr>
      <vt:lpstr>DISTANCE Vector Routing- Count to Infinity Problem     </vt:lpstr>
      <vt:lpstr>Routing Algorithms-Link state Routing (lsR)     </vt:lpstr>
      <vt:lpstr>Routing Algorithms-Link state Routing (lsR)     </vt:lpstr>
      <vt:lpstr>Routing Algorithms-Link state Routing (lsR)       </vt:lpstr>
      <vt:lpstr>Routing Algorithms-Path Vector Routing    </vt:lpstr>
      <vt:lpstr>Routing Algorithms-Path Vector Routing    </vt:lpstr>
      <vt:lpstr>Routing Algorithms-Path Vector Routing    </vt:lpstr>
      <vt:lpstr>Routing Algorithms-Path Vector Routing    </vt:lpstr>
      <vt:lpstr>Routing Algorithms-Path Vector Routing    </vt:lpstr>
      <vt:lpstr>Routing Algorithms-Path Vector Routing    </vt:lpstr>
      <vt:lpstr>Routing Algorithms-hierarchical Routing    </vt:lpstr>
      <vt:lpstr>Routing Algorithms-hierarchical Routing    </vt:lpstr>
      <vt:lpstr>Routing Algorithms-hierarchical Routing    </vt:lpstr>
      <vt:lpstr>Routing Algorithms-hierarchical Routing    </vt:lpstr>
      <vt:lpstr>Routing Algorithms-hierarchical Routing    </vt:lpstr>
      <vt:lpstr>Congestion control</vt:lpstr>
      <vt:lpstr>Congestion Control techniques</vt:lpstr>
      <vt:lpstr>Congestion Control techniques</vt:lpstr>
      <vt:lpstr>Congestion Control techniques</vt:lpstr>
      <vt:lpstr>Congestion Control techniques</vt:lpstr>
      <vt:lpstr>Congestion Control techniques</vt:lpstr>
      <vt:lpstr>Congestion Control techniques</vt:lpstr>
      <vt:lpstr>Congestion Control techniques</vt:lpstr>
      <vt:lpstr>Congestion Control techniques</vt:lpstr>
      <vt:lpstr>Congestion Control techniques</vt:lpstr>
      <vt:lpstr>Congestion Control algorithm-Leaky bucket algorithm </vt:lpstr>
      <vt:lpstr>Congestion Control algorithm-Leaky bucket algorithm </vt:lpstr>
      <vt:lpstr>Congestion Control algorithm- Token Bucket Algorithm</vt:lpstr>
      <vt:lpstr>Congestion Control algorithm- Token Bucket Algorithm</vt:lpstr>
      <vt:lpstr>Congestion Control algorithm- Token Bucket Algorithm</vt:lpstr>
      <vt:lpstr>Congestion Control algorithm- Token Bucket Algorithm</vt:lpstr>
      <vt:lpstr>Quality of Service </vt:lpstr>
      <vt:lpstr>Types of Quality of Service </vt:lpstr>
      <vt:lpstr>Flow CHARACTERISTICS</vt:lpstr>
      <vt:lpstr>QoS Parameters </vt:lpstr>
      <vt:lpstr>Understanding IPv4 and IPv6 </vt:lpstr>
      <vt:lpstr>Understanding IPv4 and IPv6 </vt:lpstr>
      <vt:lpstr>IP Address Classes</vt:lpstr>
      <vt:lpstr>Types of IP Addresses</vt:lpstr>
      <vt:lpstr>Understanding IPv4 and IPv6 </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Nagaraj C</cp:lastModifiedBy>
  <cp:revision>3114</cp:revision>
  <dcterms:created xsi:type="dcterms:W3CDTF">2020-06-11T05:44:30Z</dcterms:created>
  <dcterms:modified xsi:type="dcterms:W3CDTF">2025-08-20T17:40:59Z</dcterms:modified>
</cp:coreProperties>
</file>